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Lst>
  <p:notesMasterIdLst>
    <p:notesMasterId r:id="rId98"/>
  </p:notesMasterIdLst>
  <p:sldIdLst>
    <p:sldId id="256" r:id="rId2"/>
    <p:sldId id="257" r:id="rId3"/>
    <p:sldId id="349" r:id="rId4"/>
    <p:sldId id="350" r:id="rId5"/>
    <p:sldId id="258" r:id="rId6"/>
    <p:sldId id="259" r:id="rId7"/>
    <p:sldId id="260" r:id="rId8"/>
    <p:sldId id="261" r:id="rId9"/>
    <p:sldId id="262" r:id="rId10"/>
    <p:sldId id="351" r:id="rId11"/>
    <p:sldId id="263" r:id="rId12"/>
    <p:sldId id="264" r:id="rId13"/>
    <p:sldId id="265" r:id="rId14"/>
    <p:sldId id="267" r:id="rId15"/>
    <p:sldId id="268" r:id="rId16"/>
    <p:sldId id="269" r:id="rId17"/>
    <p:sldId id="270" r:id="rId18"/>
    <p:sldId id="271" r:id="rId19"/>
    <p:sldId id="355"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354" r:id="rId48"/>
    <p:sldId id="352" r:id="rId49"/>
    <p:sldId id="353" r:id="rId50"/>
    <p:sldId id="301" r:id="rId51"/>
    <p:sldId id="302" r:id="rId52"/>
    <p:sldId id="303" r:id="rId53"/>
    <p:sldId id="304"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28"/>
    <p:restoredTop sz="93382"/>
  </p:normalViewPr>
  <p:slideViewPr>
    <p:cSldViewPr snapToGrid="0" snapToObjects="1">
      <p:cViewPr varScale="1">
        <p:scale>
          <a:sx n="90" d="100"/>
          <a:sy n="90" d="100"/>
        </p:scale>
        <p:origin x="696" y="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929756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2"/>
              </a:buClr>
              <a:buSzPct val="25000"/>
              <a:buFont typeface="Arial"/>
              <a:buNone/>
            </a:pPr>
            <a:r>
              <a:rPr lang="en" sz="1100" b="0" i="0" u="none" strike="noStrike" cap="none" dirty="0">
                <a:solidFill>
                  <a:schemeClr val="dk2"/>
                </a:solidFill>
                <a:latin typeface="Arial"/>
                <a:ea typeface="Arial"/>
                <a:cs typeface="Arial"/>
                <a:sym typeface="Arial"/>
              </a:rPr>
              <a:t>Note from Chuck.  If you are using these materials, you can remove the UM logo and replace it with your own, but please retain the CC-BY logo on the first page as well as retain the </a:t>
            </a:r>
            <a:r>
              <a:rPr lang="en-US" sz="1100" b="0" i="0" u="none" strike="noStrike" cap="none" smtClean="0">
                <a:solidFill>
                  <a:schemeClr val="dk2"/>
                </a:solidFill>
                <a:latin typeface="Arial"/>
                <a:ea typeface="Arial"/>
                <a:cs typeface="Arial"/>
                <a:sym typeface="Arial"/>
              </a:rPr>
              <a:t>acknowledgement </a:t>
            </a:r>
            <a:r>
              <a:rPr lang="en" sz="1100" b="0" i="0" u="none" strike="noStrike" cap="none" dirty="0" smtClean="0">
                <a:solidFill>
                  <a:schemeClr val="dk2"/>
                </a:solidFill>
                <a:latin typeface="Arial"/>
                <a:ea typeface="Arial"/>
                <a:cs typeface="Arial"/>
                <a:sym typeface="Arial"/>
              </a:rPr>
              <a:t>page</a:t>
            </a:r>
            <a:r>
              <a:rPr lang="en-US" sz="1100" b="0" i="0" u="none" strike="noStrike" cap="none" dirty="0" smtClean="0">
                <a:solidFill>
                  <a:schemeClr val="dk2"/>
                </a:solidFill>
                <a:latin typeface="Arial"/>
                <a:ea typeface="Arial"/>
                <a:cs typeface="Arial"/>
                <a:sym typeface="Arial"/>
              </a:rPr>
              <a:t>(s) at the end</a:t>
            </a:r>
            <a:r>
              <a:rPr lang="en" sz="1100" b="0" i="0" u="none" strike="noStrike" cap="none" dirty="0" smtClean="0">
                <a:solidFill>
                  <a:schemeClr val="dk2"/>
                </a:solidFill>
                <a:latin typeface="Arial"/>
                <a:ea typeface="Arial"/>
                <a:cs typeface="Arial"/>
                <a:sym typeface="Arial"/>
              </a:rPr>
              <a:t>.</a:t>
            </a:r>
            <a:endParaRPr lang="en" sz="1100" b="0" i="0" u="none" strike="noStrike" cap="none" dirty="0">
              <a:solidFill>
                <a:schemeClr val="dk2"/>
              </a:solidFill>
              <a:latin typeface="Arial"/>
              <a:ea typeface="Arial"/>
              <a:cs typeface="Arial"/>
              <a:sym typeface="Arial"/>
            </a:endParaRP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2078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84403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3090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169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9985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8721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229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3122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64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2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325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6581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14519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79904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7096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37282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04031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1050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11943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13785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55613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4139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0686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91577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8702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34207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1513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7392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62471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7804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64228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1570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95" name="Shape 4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737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83594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8568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525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23835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68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3794" name="Notes Placeholder 2"/>
          <p:cNvSpPr>
            <a:spLocks noGrp="1"/>
          </p:cNvSpPr>
          <p:nvPr>
            <p:ph type="body" idx="1"/>
          </p:nvPr>
        </p:nvSpPr>
        <p:spPr bwMode="auto">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endParaRPr lang="en-US" altLang="en-US" sz="675">
              <a:ea typeface="ＭＳ Ｐゴシック" charset="-128"/>
            </a:endParaRPr>
          </a:p>
        </p:txBody>
      </p:sp>
      <p:sp>
        <p:nvSpPr>
          <p:cNvPr id="215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600">
                <a:solidFill>
                  <a:schemeClr val="tx1"/>
                </a:solidFill>
                <a:latin typeface="Calibri" charset="0"/>
                <a:ea typeface="ＭＳ Ｐゴシック" charset="-128"/>
              </a:defRPr>
            </a:lvl1pPr>
            <a:lvl2pPr marL="742950" indent="-285750">
              <a:spcBef>
                <a:spcPct val="30000"/>
              </a:spcBef>
              <a:defRPr sz="600">
                <a:solidFill>
                  <a:schemeClr val="tx1"/>
                </a:solidFill>
                <a:latin typeface="Calibri" charset="0"/>
                <a:ea typeface="ＭＳ Ｐゴシック" charset="-128"/>
              </a:defRPr>
            </a:lvl2pPr>
            <a:lvl3pPr marL="1143000" indent="-228600">
              <a:spcBef>
                <a:spcPct val="30000"/>
              </a:spcBef>
              <a:defRPr sz="600">
                <a:solidFill>
                  <a:schemeClr val="tx1"/>
                </a:solidFill>
                <a:latin typeface="Calibri" charset="0"/>
                <a:ea typeface="ＭＳ Ｐゴシック" charset="-128"/>
              </a:defRPr>
            </a:lvl3pPr>
            <a:lvl4pPr marL="1600200" indent="-228600">
              <a:spcBef>
                <a:spcPct val="30000"/>
              </a:spcBef>
              <a:defRPr sz="600">
                <a:solidFill>
                  <a:schemeClr val="tx1"/>
                </a:solidFill>
                <a:latin typeface="Calibri" charset="0"/>
                <a:ea typeface="ＭＳ Ｐゴシック" charset="-128"/>
              </a:defRPr>
            </a:lvl4pPr>
            <a:lvl5pPr marL="2057400" indent="-228600">
              <a:spcBef>
                <a:spcPct val="30000"/>
              </a:spcBef>
              <a:defRPr sz="6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6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6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6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600">
                <a:solidFill>
                  <a:schemeClr val="tx1"/>
                </a:solidFill>
                <a:latin typeface="Calibri" charset="0"/>
                <a:ea typeface="ＭＳ Ｐゴシック" charset="-128"/>
              </a:defRPr>
            </a:lvl9pPr>
          </a:lstStyle>
          <a:p>
            <a:pPr>
              <a:spcBef>
                <a:spcPct val="0"/>
              </a:spcBef>
            </a:pPr>
            <a:fld id="{36BA484C-3CEC-6046-95F8-F6FF97892563}" type="slidenum">
              <a:rPr lang="en-US" altLang="en-US" sz="1200">
                <a:solidFill>
                  <a:srgbClr val="FFFFFF"/>
                </a:solidFill>
                <a:latin typeface="Gill Sans" charset="0"/>
                <a:ea typeface="ヒラギノ角ゴ ProN W3" charset="-128"/>
              </a:rPr>
              <a:pPr>
                <a:spcBef>
                  <a:spcPct val="0"/>
                </a:spcBef>
              </a:pPr>
              <a:t>47</a:t>
            </a:fld>
            <a:endParaRPr lang="en-US" altLang="en-US" sz="1200">
              <a:solidFill>
                <a:srgbClr val="FFFFFF"/>
              </a:solidFill>
              <a:latin typeface="Gill Sans" charset="0"/>
              <a:ea typeface="ヒラギノ角ゴ ProN W3" charset="-128"/>
            </a:endParaRPr>
          </a:p>
        </p:txBody>
      </p:sp>
    </p:spTree>
    <p:extLst>
      <p:ext uri="{BB962C8B-B14F-4D97-AF65-F5344CB8AC3E}">
        <p14:creationId xmlns:p14="http://schemas.microsoft.com/office/powerpoint/2010/main" val="112261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3794" name="Notes Placeholder 2"/>
          <p:cNvSpPr>
            <a:spLocks noGrp="1"/>
          </p:cNvSpPr>
          <p:nvPr>
            <p:ph type="body" idx="1"/>
          </p:nvPr>
        </p:nvSpPr>
        <p:spPr bwMode="auto">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endParaRPr lang="en-US" altLang="en-US" sz="675">
              <a:ea typeface="ＭＳ Ｐゴシック" charset="-128"/>
            </a:endParaRPr>
          </a:p>
        </p:txBody>
      </p:sp>
      <p:sp>
        <p:nvSpPr>
          <p:cNvPr id="215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600">
                <a:solidFill>
                  <a:schemeClr val="tx1"/>
                </a:solidFill>
                <a:latin typeface="Calibri" charset="0"/>
                <a:ea typeface="ＭＳ Ｐゴシック" charset="-128"/>
              </a:defRPr>
            </a:lvl1pPr>
            <a:lvl2pPr marL="742950" indent="-285750">
              <a:spcBef>
                <a:spcPct val="30000"/>
              </a:spcBef>
              <a:defRPr sz="600">
                <a:solidFill>
                  <a:schemeClr val="tx1"/>
                </a:solidFill>
                <a:latin typeface="Calibri" charset="0"/>
                <a:ea typeface="ＭＳ Ｐゴシック" charset="-128"/>
              </a:defRPr>
            </a:lvl2pPr>
            <a:lvl3pPr marL="1143000" indent="-228600">
              <a:spcBef>
                <a:spcPct val="30000"/>
              </a:spcBef>
              <a:defRPr sz="600">
                <a:solidFill>
                  <a:schemeClr val="tx1"/>
                </a:solidFill>
                <a:latin typeface="Calibri" charset="0"/>
                <a:ea typeface="ＭＳ Ｐゴシック" charset="-128"/>
              </a:defRPr>
            </a:lvl3pPr>
            <a:lvl4pPr marL="1600200" indent="-228600">
              <a:spcBef>
                <a:spcPct val="30000"/>
              </a:spcBef>
              <a:defRPr sz="600">
                <a:solidFill>
                  <a:schemeClr val="tx1"/>
                </a:solidFill>
                <a:latin typeface="Calibri" charset="0"/>
                <a:ea typeface="ＭＳ Ｐゴシック" charset="-128"/>
              </a:defRPr>
            </a:lvl4pPr>
            <a:lvl5pPr marL="2057400" indent="-228600">
              <a:spcBef>
                <a:spcPct val="30000"/>
              </a:spcBef>
              <a:defRPr sz="6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6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6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6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600">
                <a:solidFill>
                  <a:schemeClr val="tx1"/>
                </a:solidFill>
                <a:latin typeface="Calibri" charset="0"/>
                <a:ea typeface="ＭＳ Ｐゴシック" charset="-128"/>
              </a:defRPr>
            </a:lvl9pPr>
          </a:lstStyle>
          <a:p>
            <a:pPr>
              <a:spcBef>
                <a:spcPct val="0"/>
              </a:spcBef>
            </a:pPr>
            <a:fld id="{36BA484C-3CEC-6046-95F8-F6FF97892563}" type="slidenum">
              <a:rPr lang="en-US" altLang="en-US" sz="1200">
                <a:solidFill>
                  <a:srgbClr val="FFFFFF"/>
                </a:solidFill>
                <a:latin typeface="Gill Sans" charset="0"/>
                <a:ea typeface="ヒラギノ角ゴ ProN W3" charset="-128"/>
              </a:rPr>
              <a:pPr>
                <a:spcBef>
                  <a:spcPct val="0"/>
                </a:spcBef>
              </a:pPr>
              <a:t>48</a:t>
            </a:fld>
            <a:endParaRPr lang="en-US" altLang="en-US" sz="1200">
              <a:solidFill>
                <a:srgbClr val="FFFFFF"/>
              </a:solidFill>
              <a:latin typeface="Gill Sans" charset="0"/>
              <a:ea typeface="ヒラギノ角ゴ ProN W3" charset="-128"/>
            </a:endParaRPr>
          </a:p>
        </p:txBody>
      </p:sp>
    </p:spTree>
    <p:extLst>
      <p:ext uri="{BB962C8B-B14F-4D97-AF65-F5344CB8AC3E}">
        <p14:creationId xmlns:p14="http://schemas.microsoft.com/office/powerpoint/2010/main" val="21014815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7240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248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60589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176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787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499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24" name="Shape 6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38808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880396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7523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46" name="Shape 64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647" name="Shape 647"/>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58</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6109093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4061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66565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64472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4188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059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85147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2" name="Shape 7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8023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556644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91601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9849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7" name="Shape 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36849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494102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3056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53053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2" name="Shape 7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280805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6193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5555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7415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33592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05484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9" name="Shape 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63870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48988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3" name="Shape 8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851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9" name="Shape 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7391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76" name="Shape 8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343538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17926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7576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461316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30" name="Shape 9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15635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61" name="Shape 9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8856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2182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72" name="Shape 9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31500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9231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Shape 98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84" name="Shape 9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564281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Shape 9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92" name="Shape 9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77726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97" name="Shape 9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794902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Shape 10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9919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14" name="Shape 10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72870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32971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0" name="Shape 10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61985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6" name="Shape 10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26017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2" name="Shape 103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87444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Ope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sz="54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
        <p:nvSpPr>
          <p:cNvPr id="55" name="Shape 55"/>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sz="40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
        <p:nvSpPr>
          <p:cNvPr id="168" name="Shape 168"/>
          <p:cNvSpPr txBox="1">
            <a:spLocks noGrp="1"/>
          </p:cNvSpPr>
          <p:nvPr>
            <p:ph type="body" idx="1"/>
          </p:nvPr>
        </p:nvSpPr>
        <p:spPr>
          <a:xfrm>
            <a:off x="650081" y="1464468"/>
            <a:ext cx="7836750" cy="3207599"/>
          </a:xfrm>
          <a:prstGeom prst="rect">
            <a:avLst/>
          </a:prstGeom>
          <a:noFill/>
          <a:ln>
            <a:noFill/>
          </a:ln>
        </p:spPr>
        <p:txBody>
          <a:bodyPr lIns="51425" tIns="51425" rIns="51425" bIns="51425" anchor="t" anchorCtr="0"/>
          <a:lstStyle>
            <a:lvl1pPr marL="696913" lvl="0" indent="-328613" algn="l" rtl="0">
              <a:spcBef>
                <a:spcPts val="2000"/>
              </a:spcBef>
              <a:spcAft>
                <a:spcPts val="0"/>
              </a:spcAft>
              <a:buClr>
                <a:schemeClr val="lt1"/>
              </a:buClr>
              <a:buFont typeface="Cabin"/>
              <a:buChar char="•"/>
              <a:tabLst/>
              <a:defRPr sz="2800"/>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sz="40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Tree>
    <p:extLst>
      <p:ext uri="{BB962C8B-B14F-4D97-AF65-F5344CB8AC3E}">
        <p14:creationId xmlns:p14="http://schemas.microsoft.com/office/powerpoint/2010/main" val="283209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166"/>
        <p:cNvGrpSpPr/>
        <p:nvPr/>
      </p:nvGrpSpPr>
      <p:grpSpPr>
        <a:xfrm>
          <a:off x="0" y="0"/>
          <a:ext cx="0" cy="0"/>
          <a:chOff x="0" y="0"/>
          <a:chExt cx="0" cy="0"/>
        </a:xfrm>
      </p:grpSpPr>
    </p:spTree>
    <p:extLst>
      <p:ext uri="{BB962C8B-B14F-4D97-AF65-F5344CB8AC3E}">
        <p14:creationId xmlns:p14="http://schemas.microsoft.com/office/powerpoint/2010/main" val="10368413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dirty="0"/>
          </a:p>
        </p:txBody>
      </p:sp>
      <p:sp>
        <p:nvSpPr>
          <p:cNvPr id="52" name="Shape 52"/>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marR="0" lvl="0" indent="-1905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419100" marR="0" lvl="1" indent="-1651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647700" marR="0" lvl="2"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3pPr>
            <a:lvl4pPr marL="901700" marR="0" lvl="3"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4pPr>
            <a:lvl5pPr marL="1155700" marR="0" lvl="4"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5pPr>
            <a:lvl6pPr marL="254000" marR="0" lvl="5"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6pPr>
            <a:lvl7pPr marL="520700" marR="0" lvl="6"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7pPr>
            <a:lvl8pPr marL="774700" marR="0" lvl="7"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8pPr>
            <a:lvl9pPr marL="1028700" marR="0" lvl="8"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9pPr>
          </a:lstStyle>
          <a:p>
            <a:endParaRPr/>
          </a:p>
        </p:txBody>
      </p:sp>
      <p:sp>
        <p:nvSpPr>
          <p:cNvPr id="8" name="Rectangle 3"/>
          <p:cNvSpPr>
            <a:spLocks noChangeArrowheads="1"/>
          </p:cNvSpPr>
          <p:nvPr userDrawn="1"/>
        </p:nvSpPr>
        <p:spPr bwMode="auto">
          <a:xfrm>
            <a:off x="0" y="4675695"/>
            <a:ext cx="9144000" cy="467805"/>
          </a:xfrm>
          <a:prstGeom prst="rect">
            <a:avLst/>
          </a:prstGeom>
          <a:solidFill>
            <a:schemeClr val="bg2"/>
          </a:solidFill>
          <a:ln>
            <a:noFill/>
          </a:ln>
          <a:extLst/>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smtClean="0"/>
          </a:p>
        </p:txBody>
      </p:sp>
      <p:sp>
        <p:nvSpPr>
          <p:cNvPr id="9" name="Rectangle 3"/>
          <p:cNvSpPr>
            <a:spLocks noChangeArrowheads="1"/>
          </p:cNvSpPr>
          <p:nvPr userDrawn="1"/>
        </p:nvSpPr>
        <p:spPr bwMode="auto">
          <a:xfrm>
            <a:off x="0" y="-27574"/>
            <a:ext cx="9144000" cy="467805"/>
          </a:xfrm>
          <a:prstGeom prst="rect">
            <a:avLst/>
          </a:prstGeom>
          <a:solidFill>
            <a:schemeClr val="bg2"/>
          </a:solidFill>
          <a:ln>
            <a:noFill/>
          </a:ln>
          <a:extLst/>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smtClean="0"/>
          </a:p>
        </p:txBody>
      </p:sp>
    </p:spTree>
  </p:cSld>
  <p:clrMap bg1="lt1" tx1="dk1" bg2="dk2" tx2="lt2" accent1="accent1" accent2="accent2" accent3="accent3" accent4="accent4" accent5="accent5" accent6="accent6" hlink="hlink" folHlink="folHlink"/>
  <p:sldLayoutIdLst>
    <p:sldLayoutId id="2147483659" r:id="rId1"/>
    <p:sldLayoutId id="2147483691" r:id="rId2"/>
    <p:sldLayoutId id="2147483704" r:id="rId3"/>
    <p:sldLayoutId id="214748370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4800" b="0" i="0" u="none" strike="noStrike" cap="none">
          <a:solidFill>
            <a:srgbClr val="FFFF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en.wikipedia.org/wiki/Database_administrator"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en.wikipedia.org/wiki/Database_mode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hyperlink" Target="http://www.sqlite.org/famous.html" TargetMode="External"/><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14.xml"/><Relationship Id="rId16"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qlitebrowser.org"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en.wikipedia.org/wiki/SQ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en.wikipedia.org/wiki/Relational_model"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Relational_databas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en.wikipedia.org/wiki/Database_normalization"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en.wikipedia.org/wiki/Row_(database)"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4.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hyperlink" Target="http://en.wikipedia.org/wiki/Join_(SQL)"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en.wikipedia.org/wiki/Join_(SQL)" TargetMode="External"/><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53.png"/></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hyperlink" Target="http://en.wikipedia.org/wiki/Join_(SQL)" TargetMode="External"/><Relationship Id="rId4" Type="http://schemas.openxmlformats.org/officeDocument/2006/relationships/image" Target="../media/image63.jp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hyperlink" Target="http://en.wikipedia.org/wiki/SQ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7.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8.png"/></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www.dr-chuck.com" TargetMode="External"/><Relationship Id="rId2" Type="http://schemas.openxmlformats.org/officeDocument/2006/relationships/notesSlide" Target="../notesSlides/notesSlide92.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hyperlink" Target="http://open.umich.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650081" y="707231"/>
            <a:ext cx="7836693" cy="1893093"/>
          </a:xfrm>
          <a:prstGeom prst="rect">
            <a:avLst/>
          </a:prstGeom>
          <a:noFill/>
          <a:ln w="9525" cap="flat" cmpd="sng">
            <a:solidFill>
              <a:srgbClr val="FFFF00">
                <a:alpha val="0"/>
              </a:srgbClr>
            </a:solidFill>
            <a:prstDash val="solid"/>
            <a:round/>
            <a:headEnd type="none" w="med" len="med"/>
            <a:tailEnd type="none" w="med" len="med"/>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br>
              <a:rPr lang="en" sz="4300" u="none" strike="noStrike" cap="none" dirty="0">
                <a:solidFill>
                  <a:srgbClr val="FFD966"/>
                </a:solidFill>
                <a:latin typeface="Arial" charset="0"/>
                <a:ea typeface="Arial" charset="0"/>
                <a:cs typeface="Arial" charset="0"/>
                <a:sym typeface="Cabin"/>
              </a:rPr>
            </a:br>
            <a:r>
              <a:rPr lang="en" sz="4300" u="none" strike="noStrike" cap="none" dirty="0">
                <a:solidFill>
                  <a:srgbClr val="FFD966"/>
                </a:solidFill>
                <a:latin typeface="Arial" charset="0"/>
                <a:ea typeface="Arial" charset="0"/>
                <a:cs typeface="Arial" charset="0"/>
                <a:sym typeface="Cabin"/>
              </a:rPr>
              <a:t>and SQLite</a:t>
            </a:r>
          </a:p>
        </p:txBody>
      </p:sp>
      <p:sp>
        <p:nvSpPr>
          <p:cNvPr id="207" name="Shape 207"/>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none" strike="noStrike" cap="none" dirty="0">
                <a:solidFill>
                  <a:schemeClr val="lt1"/>
                </a:solidFill>
                <a:latin typeface="Arial" charset="0"/>
                <a:ea typeface="Arial" charset="0"/>
                <a:cs typeface="Arial" charset="0"/>
                <a:sym typeface="Cabin"/>
              </a:rPr>
              <a:t>Charles Severance</a:t>
            </a:r>
          </a:p>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dirty="0">
              <a:solidFill>
                <a:srgbClr val="000000"/>
              </a:solidFill>
              <a:latin typeface="Arial"/>
              <a:ea typeface="Arial"/>
              <a:cs typeface="Arial"/>
              <a:sym typeface="Arial"/>
            </a:endParaRPr>
          </a:p>
        </p:txBody>
      </p:sp>
      <p:sp>
        <p:nvSpPr>
          <p:cNvPr id="12" name="Shape 206"/>
          <p:cNvSpPr txBox="1"/>
          <p:nvPr/>
        </p:nvSpPr>
        <p:spPr>
          <a:xfrm>
            <a:off x="1692633" y="3878497"/>
            <a:ext cx="5915813" cy="6019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1800" u="none" strike="noStrike" cap="none" dirty="0" smtClean="0">
                <a:solidFill>
                  <a:srgbClr val="FFFF00"/>
                </a:solidFill>
                <a:latin typeface="Arial Regular" charset="0"/>
                <a:ea typeface="Arial Regular" charset="0"/>
                <a:cs typeface="Arial Regular" charset="0"/>
                <a:sym typeface="Cabin"/>
              </a:rPr>
              <a:t>Python for Everybody</a:t>
            </a:r>
          </a:p>
          <a:p>
            <a:pPr marL="0" marR="0" lvl="0" indent="0" algn="ctr" rtl="0">
              <a:lnSpc>
                <a:spcPct val="100000"/>
              </a:lnSpc>
              <a:spcBef>
                <a:spcPts val="0"/>
              </a:spcBef>
              <a:spcAft>
                <a:spcPts val="0"/>
              </a:spcAft>
              <a:buClr>
                <a:srgbClr val="FFFF00"/>
              </a:buClr>
              <a:buSzPct val="25000"/>
              <a:buFont typeface="Cabin"/>
              <a:buNone/>
            </a:pPr>
            <a:r>
              <a:rPr lang="en-US" sz="1800" dirty="0" smtClean="0">
                <a:solidFill>
                  <a:srgbClr val="FFFF00"/>
                </a:solidFill>
                <a:latin typeface="Arial Regular" charset="0"/>
                <a:ea typeface="Arial Regular" charset="0"/>
                <a:cs typeface="Arial Regular" charset="0"/>
                <a:sym typeface="Cabin"/>
              </a:rPr>
              <a:t>www.py4e.com/lectures3/</a:t>
            </a:r>
          </a:p>
        </p:txBody>
      </p:sp>
      <p:pic>
        <p:nvPicPr>
          <p:cNvPr id="13" name="Shape 207"/>
          <p:cNvPicPr preferRelativeResize="0"/>
          <p:nvPr/>
        </p:nvPicPr>
        <p:blipFill rotWithShape="1">
          <a:blip r:embed="rId3">
            <a:alphaModFix/>
          </a:blip>
          <a:srcRect/>
          <a:stretch/>
        </p:blipFill>
        <p:spPr>
          <a:xfrm>
            <a:off x="7699909" y="4091044"/>
            <a:ext cx="1166184" cy="395938"/>
          </a:xfrm>
          <a:prstGeom prst="rect">
            <a:avLst/>
          </a:prstGeom>
          <a:noFill/>
          <a:ln>
            <a:noFill/>
          </a:ln>
        </p:spPr>
      </p:pic>
      <p:pic>
        <p:nvPicPr>
          <p:cNvPr id="14" name="Shape 208"/>
          <p:cNvPicPr preferRelativeResize="0"/>
          <p:nvPr/>
        </p:nvPicPr>
        <p:blipFill rotWithShape="1">
          <a:blip r:embed="rId4">
            <a:alphaModFix/>
          </a:blip>
          <a:srcRect/>
          <a:stretch/>
        </p:blipFill>
        <p:spPr>
          <a:xfrm>
            <a:off x="233081" y="3689514"/>
            <a:ext cx="797460" cy="797461"/>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Shape 286"/>
          <p:cNvSpPr txBox="1"/>
          <p:nvPr/>
        </p:nvSpPr>
        <p:spPr>
          <a:xfrm>
            <a:off x="6684920" y="952017"/>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File</a:t>
            </a:r>
          </a:p>
        </p:txBody>
      </p:sp>
      <p:sp>
        <p:nvSpPr>
          <p:cNvPr id="287" name="Shape 287"/>
          <p:cNvSpPr txBox="1"/>
          <p:nvPr/>
        </p:nvSpPr>
        <p:spPr>
          <a:xfrm>
            <a:off x="3580193" y="95201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Python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Programs</a:t>
            </a:r>
          </a:p>
        </p:txBody>
      </p:sp>
      <p:sp>
        <p:nvSpPr>
          <p:cNvPr id="288" name="Shape 288"/>
          <p:cNvSpPr txBox="1"/>
          <p:nvPr/>
        </p:nvSpPr>
        <p:spPr>
          <a:xfrm>
            <a:off x="4015973" y="3324847"/>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You</a:t>
            </a:r>
          </a:p>
        </p:txBody>
      </p:sp>
      <p:sp>
        <p:nvSpPr>
          <p:cNvPr id="289" name="Shape 289"/>
          <p:cNvSpPr txBox="1"/>
          <p:nvPr/>
        </p:nvSpPr>
        <p:spPr>
          <a:xfrm>
            <a:off x="6684920" y="286764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SQLite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Browser</a:t>
            </a:r>
          </a:p>
        </p:txBody>
      </p:sp>
      <p:sp>
        <p:nvSpPr>
          <p:cNvPr id="290" name="Shape 290"/>
          <p:cNvSpPr/>
          <p:nvPr/>
        </p:nvSpPr>
        <p:spPr>
          <a:xfrm>
            <a:off x="5773268" y="1116323"/>
            <a:ext cx="854515"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91" name="Shape 291"/>
          <p:cNvSpPr/>
          <p:nvPr/>
        </p:nvSpPr>
        <p:spPr>
          <a:xfrm rot="5400000">
            <a:off x="7474303" y="1948514"/>
            <a:ext cx="621450"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92" name="Shape 292"/>
          <p:cNvSpPr txBox="1"/>
          <p:nvPr/>
        </p:nvSpPr>
        <p:spPr>
          <a:xfrm>
            <a:off x="7519845" y="2333361"/>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93" name="Shape 293"/>
          <p:cNvCxnSpPr/>
          <p:nvPr/>
        </p:nvCxnSpPr>
        <p:spPr>
          <a:xfrm rot="10800000">
            <a:off x="4626764" y="2202173"/>
            <a:ext cx="0" cy="1122673"/>
          </a:xfrm>
          <a:prstGeom prst="straightConnector1">
            <a:avLst/>
          </a:prstGeom>
          <a:noFill/>
          <a:ln w="63500" cap="rnd" cmpd="sng">
            <a:solidFill>
              <a:schemeClr val="lt1"/>
            </a:solidFill>
            <a:prstDash val="solid"/>
            <a:miter/>
            <a:headEnd type="stealth" w="med" len="med"/>
            <a:tailEnd type="stealth" w="med" len="med"/>
          </a:ln>
        </p:spPr>
      </p:cxnSp>
      <p:cxnSp>
        <p:nvCxnSpPr>
          <p:cNvPr id="294" name="Shape 294"/>
          <p:cNvCxnSpPr/>
          <p:nvPr/>
        </p:nvCxnSpPr>
        <p:spPr>
          <a:xfrm rot="10800000">
            <a:off x="5237554" y="3582022"/>
            <a:ext cx="1384857" cy="0"/>
          </a:xfrm>
          <a:prstGeom prst="straightConnector1">
            <a:avLst/>
          </a:prstGeom>
          <a:noFill/>
          <a:ln w="63500" cap="rnd" cmpd="sng">
            <a:solidFill>
              <a:schemeClr val="lt1"/>
            </a:solidFill>
            <a:prstDash val="solid"/>
            <a:miter/>
            <a:headEnd type="stealth" w="med" len="med"/>
            <a:tailEnd type="stealth" w="med" len="med"/>
          </a:ln>
        </p:spPr>
      </p:cxnSp>
      <p:sp>
        <p:nvSpPr>
          <p:cNvPr id="295" name="Shape 295"/>
          <p:cNvSpPr/>
          <p:nvPr/>
        </p:nvSpPr>
        <p:spPr>
          <a:xfrm>
            <a:off x="1805739" y="692643"/>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Input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6" name="Shape 296"/>
          <p:cNvSpPr/>
          <p:nvPr/>
        </p:nvSpPr>
        <p:spPr>
          <a:xfrm>
            <a:off x="2575065" y="2477486"/>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Output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7" name="Shape 297"/>
          <p:cNvSpPr txBox="1"/>
          <p:nvPr/>
        </p:nvSpPr>
        <p:spPr>
          <a:xfrm>
            <a:off x="683688" y="2060099"/>
            <a:ext cx="1221600" cy="650100"/>
          </a:xfrm>
          <a:prstGeom prst="rect">
            <a:avLst/>
          </a:prstGeom>
          <a:noFill/>
          <a:ln w="101600" cap="rnd" cmpd="sng">
            <a:solidFill>
              <a:schemeClr val="accen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R</a:t>
            </a:r>
          </a:p>
        </p:txBody>
      </p:sp>
      <p:sp>
        <p:nvSpPr>
          <p:cNvPr id="298" name="Shape 298"/>
          <p:cNvSpPr txBox="1"/>
          <p:nvPr/>
        </p:nvSpPr>
        <p:spPr>
          <a:xfrm>
            <a:off x="683688" y="2890114"/>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Excel</a:t>
            </a:r>
          </a:p>
        </p:txBody>
      </p:sp>
      <p:sp>
        <p:nvSpPr>
          <p:cNvPr id="299" name="Shape 299"/>
          <p:cNvSpPr txBox="1"/>
          <p:nvPr/>
        </p:nvSpPr>
        <p:spPr>
          <a:xfrm>
            <a:off x="683688" y="3702359"/>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D3.js</a:t>
            </a:r>
          </a:p>
        </p:txBody>
      </p:sp>
      <p:cxnSp>
        <p:nvCxnSpPr>
          <p:cNvPr id="300" name="Shape 300"/>
          <p:cNvCxnSpPr>
            <a:stCxn id="287" idx="1"/>
            <a:endCxn id="296" idx="1"/>
          </p:cNvCxnSpPr>
          <p:nvPr/>
        </p:nvCxnSpPr>
        <p:spPr>
          <a:xfrm flipH="1">
            <a:off x="3025793" y="1569979"/>
            <a:ext cx="554400" cy="907500"/>
          </a:xfrm>
          <a:prstGeom prst="straightConnector1">
            <a:avLst/>
          </a:prstGeom>
          <a:noFill/>
          <a:ln w="63500" cap="rnd" cmpd="sng">
            <a:solidFill>
              <a:schemeClr val="lt1"/>
            </a:solidFill>
            <a:prstDash val="solid"/>
            <a:miter/>
            <a:headEnd type="none" w="med" len="med"/>
            <a:tailEnd type="stealth" w="lg" len="lg"/>
          </a:ln>
        </p:spPr>
      </p:cxnSp>
      <p:cxnSp>
        <p:nvCxnSpPr>
          <p:cNvPr id="301" name="Shape 301"/>
          <p:cNvCxnSpPr>
            <a:stCxn id="295" idx="4"/>
            <a:endCxn id="287" idx="1"/>
          </p:cNvCxnSpPr>
          <p:nvPr/>
        </p:nvCxnSpPr>
        <p:spPr>
          <a:xfrm>
            <a:off x="2706950" y="1116323"/>
            <a:ext cx="873300" cy="453600"/>
          </a:xfrm>
          <a:prstGeom prst="straightConnector1">
            <a:avLst/>
          </a:prstGeom>
          <a:noFill/>
          <a:ln w="63500" cap="rnd" cmpd="sng">
            <a:solidFill>
              <a:schemeClr val="lt1"/>
            </a:solidFill>
            <a:prstDash val="solid"/>
            <a:miter/>
            <a:headEnd type="none" w="med" len="med"/>
            <a:tailEnd type="stealth" w="lg" len="lg"/>
          </a:ln>
        </p:spPr>
      </p:cxnSp>
      <p:cxnSp>
        <p:nvCxnSpPr>
          <p:cNvPr id="302" name="Shape 302"/>
          <p:cNvCxnSpPr>
            <a:stCxn id="296" idx="2"/>
            <a:endCxn id="297" idx="3"/>
          </p:cNvCxnSpPr>
          <p:nvPr/>
        </p:nvCxnSpPr>
        <p:spPr>
          <a:xfrm rot="10800000">
            <a:off x="1905165" y="2385166"/>
            <a:ext cx="669900" cy="516000"/>
          </a:xfrm>
          <a:prstGeom prst="straightConnector1">
            <a:avLst/>
          </a:prstGeom>
          <a:noFill/>
          <a:ln w="63500" cap="rnd" cmpd="sng">
            <a:solidFill>
              <a:schemeClr val="lt1"/>
            </a:solidFill>
            <a:prstDash val="solid"/>
            <a:miter/>
            <a:headEnd type="none" w="med" len="med"/>
            <a:tailEnd type="stealth" w="lg" len="lg"/>
          </a:ln>
        </p:spPr>
      </p:cxnSp>
      <p:cxnSp>
        <p:nvCxnSpPr>
          <p:cNvPr id="303" name="Shape 303"/>
          <p:cNvCxnSpPr>
            <a:stCxn id="296" idx="2"/>
            <a:endCxn id="298" idx="3"/>
          </p:cNvCxnSpPr>
          <p:nvPr/>
        </p:nvCxnSpPr>
        <p:spPr>
          <a:xfrm flipH="1">
            <a:off x="1905165" y="2901166"/>
            <a:ext cx="669900" cy="314100"/>
          </a:xfrm>
          <a:prstGeom prst="straightConnector1">
            <a:avLst/>
          </a:prstGeom>
          <a:noFill/>
          <a:ln w="63500" cap="rnd" cmpd="sng">
            <a:solidFill>
              <a:schemeClr val="lt1"/>
            </a:solidFill>
            <a:prstDash val="solid"/>
            <a:miter/>
            <a:headEnd type="none" w="med" len="med"/>
            <a:tailEnd type="stealth" w="lg" len="lg"/>
          </a:ln>
        </p:spPr>
      </p:cxnSp>
      <p:cxnSp>
        <p:nvCxnSpPr>
          <p:cNvPr id="304" name="Shape 304"/>
          <p:cNvCxnSpPr>
            <a:stCxn id="296" idx="2"/>
            <a:endCxn id="299" idx="3"/>
          </p:cNvCxnSpPr>
          <p:nvPr/>
        </p:nvCxnSpPr>
        <p:spPr>
          <a:xfrm flipH="1">
            <a:off x="1905165" y="2901166"/>
            <a:ext cx="669900" cy="1126200"/>
          </a:xfrm>
          <a:prstGeom prst="straightConnector1">
            <a:avLst/>
          </a:prstGeom>
          <a:noFill/>
          <a:ln w="63500" cap="rnd" cmpd="sng">
            <a:solidFill>
              <a:schemeClr val="lt1"/>
            </a:solidFill>
            <a:prstDash val="solid"/>
            <a:miter/>
            <a:headEnd type="none" w="med" len="med"/>
            <a:tailEnd type="stealth" w="lg" len="lg"/>
          </a:ln>
        </p:spPr>
      </p:cxnSp>
    </p:spTree>
    <p:extLst>
      <p:ext uri="{BB962C8B-B14F-4D97-AF65-F5344CB8AC3E}">
        <p14:creationId xmlns:p14="http://schemas.microsoft.com/office/powerpoint/2010/main" val="15938067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300" dirty="0" smtClean="0">
                <a:solidFill>
                  <a:srgbClr val="FFD966"/>
                </a:solidFill>
                <a:latin typeface="Arial" charset="0"/>
                <a:ea typeface="Arial" charset="0"/>
                <a:cs typeface="Arial" charset="0"/>
                <a:sym typeface="Cabin"/>
              </a:rPr>
              <a:t>Web Applications w/ Databases</a:t>
            </a:r>
            <a:endParaRPr lang="en" sz="4300" u="none" strike="noStrike" cap="none" dirty="0">
              <a:solidFill>
                <a:srgbClr val="FFD966"/>
              </a:solidFill>
              <a:latin typeface="Arial" charset="0"/>
              <a:ea typeface="Arial" charset="0"/>
              <a:cs typeface="Arial" charset="0"/>
              <a:sym typeface="Cabin"/>
            </a:endParaRPr>
          </a:p>
        </p:txBody>
      </p:sp>
      <p:sp>
        <p:nvSpPr>
          <p:cNvPr id="256" name="Shape 256"/>
          <p:cNvSpPr txBox="1">
            <a:spLocks noGrp="1"/>
          </p:cNvSpPr>
          <p:nvPr>
            <p:ph type="body" idx="1"/>
          </p:nvPr>
        </p:nvSpPr>
        <p:spPr>
          <a:xfrm>
            <a:off x="650081" y="1689460"/>
            <a:ext cx="7836750" cy="2982607"/>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Application Developer</a:t>
            </a:r>
            <a:r>
              <a:rPr lang="en" sz="2000" u="none" strike="noStrike" cap="none" dirty="0">
                <a:solidFill>
                  <a:schemeClr val="lt1"/>
                </a:solidFill>
                <a:latin typeface="Arial" charset="0"/>
                <a:ea typeface="Arial" charset="0"/>
                <a:cs typeface="Arial" charset="0"/>
                <a:sym typeface="Cabin"/>
              </a:rPr>
              <a:t> - Builds the logic for the application, the look and feel of the application - monitors the application for problems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 Administrator </a:t>
            </a:r>
            <a:r>
              <a:rPr lang="en" sz="2000" u="none" strike="noStrike" cap="none" dirty="0">
                <a:solidFill>
                  <a:schemeClr val="lt1"/>
                </a:solidFill>
                <a:latin typeface="Arial" charset="0"/>
                <a:ea typeface="Arial" charset="0"/>
                <a:cs typeface="Arial" charset="0"/>
                <a:sym typeface="Cabin"/>
              </a:rPr>
              <a:t>- Monitors and adjusts the database as the program runs in production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both people participate in the building of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Data model</a:t>
            </a:r>
            <a:r>
              <a:rPr lang="en" sz="2000" b="0" i="0" u="none" strike="noStrike" cap="none" dirty="0">
                <a:solidFill>
                  <a:schemeClr val="lt1"/>
                </a:solidFill>
                <a:latin typeface="Arial"/>
                <a:ea typeface="Arial"/>
                <a:cs typeface="Arial"/>
                <a:sym typeface="Arial"/>
              </a:rPr>
              <a: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Shape 262"/>
          <p:cNvSpPr txBox="1"/>
          <p:nvPr/>
        </p:nvSpPr>
        <p:spPr>
          <a:xfrm>
            <a:off x="6508456" y="894100"/>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 Server</a:t>
            </a:r>
          </a:p>
        </p:txBody>
      </p:sp>
      <p:sp>
        <p:nvSpPr>
          <p:cNvPr id="263" name="Shape 263"/>
          <p:cNvSpPr txBox="1"/>
          <p:nvPr/>
        </p:nvSpPr>
        <p:spPr>
          <a:xfrm>
            <a:off x="2443662" y="894100"/>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Application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Software</a:t>
            </a:r>
          </a:p>
        </p:txBody>
      </p:sp>
      <p:sp>
        <p:nvSpPr>
          <p:cNvPr id="264" name="Shape 264"/>
          <p:cNvSpPr txBox="1"/>
          <p:nvPr/>
        </p:nvSpPr>
        <p:spPr>
          <a:xfrm>
            <a:off x="664868" y="1058406"/>
            <a:ext cx="971493" cy="9071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End</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User</a:t>
            </a:r>
          </a:p>
        </p:txBody>
      </p:sp>
      <p:sp>
        <p:nvSpPr>
          <p:cNvPr id="265" name="Shape 265"/>
          <p:cNvSpPr txBox="1"/>
          <p:nvPr/>
        </p:nvSpPr>
        <p:spPr>
          <a:xfrm>
            <a:off x="2615112" y="2787194"/>
            <a:ext cx="1700156"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Developer</a:t>
            </a:r>
          </a:p>
        </p:txBody>
      </p:sp>
      <p:sp>
        <p:nvSpPr>
          <p:cNvPr id="266" name="Shape 266"/>
          <p:cNvSpPr txBox="1"/>
          <p:nvPr/>
        </p:nvSpPr>
        <p:spPr>
          <a:xfrm>
            <a:off x="4536781" y="3508713"/>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DBA</a:t>
            </a:r>
          </a:p>
        </p:txBody>
      </p:sp>
      <p:sp>
        <p:nvSpPr>
          <p:cNvPr id="267" name="Shape 267"/>
          <p:cNvSpPr txBox="1"/>
          <p:nvPr/>
        </p:nvSpPr>
        <p:spPr>
          <a:xfrm>
            <a:off x="6508456" y="3051513"/>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Tools</a:t>
            </a:r>
          </a:p>
        </p:txBody>
      </p:sp>
      <p:sp>
        <p:nvSpPr>
          <p:cNvPr id="268" name="Shape 268"/>
          <p:cNvSpPr/>
          <p:nvPr/>
        </p:nvSpPr>
        <p:spPr>
          <a:xfrm>
            <a:off x="4688389" y="1058406"/>
            <a:ext cx="1762931"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69" name="Shape 269"/>
          <p:cNvSpPr/>
          <p:nvPr/>
        </p:nvSpPr>
        <p:spPr>
          <a:xfrm rot="5400000">
            <a:off x="7158508" y="2029928"/>
            <a:ext cx="900111"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70" name="Shape 270"/>
          <p:cNvSpPr txBox="1"/>
          <p:nvPr/>
        </p:nvSpPr>
        <p:spPr>
          <a:xfrm>
            <a:off x="7343381" y="2415719"/>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71" name="Shape 271"/>
          <p:cNvCxnSpPr/>
          <p:nvPr/>
        </p:nvCxnSpPr>
        <p:spPr>
          <a:xfrm rot="10800000">
            <a:off x="3516117" y="2170968"/>
            <a:ext cx="0" cy="531393"/>
          </a:xfrm>
          <a:prstGeom prst="straightConnector1">
            <a:avLst/>
          </a:prstGeom>
          <a:noFill/>
          <a:ln w="63500" cap="rnd" cmpd="sng">
            <a:solidFill>
              <a:schemeClr val="lt1"/>
            </a:solidFill>
            <a:prstDash val="solid"/>
            <a:miter/>
            <a:headEnd type="stealth" w="med" len="med"/>
            <a:tailEnd type="stealth" w="med" len="med"/>
          </a:ln>
        </p:spPr>
      </p:cxnSp>
      <p:cxnSp>
        <p:nvCxnSpPr>
          <p:cNvPr id="272" name="Shape 272"/>
          <p:cNvCxnSpPr/>
          <p:nvPr/>
        </p:nvCxnSpPr>
        <p:spPr>
          <a:xfrm rot="10800000">
            <a:off x="1722178" y="1527215"/>
            <a:ext cx="631293" cy="0"/>
          </a:xfrm>
          <a:prstGeom prst="straightConnector1">
            <a:avLst/>
          </a:prstGeom>
          <a:noFill/>
          <a:ln w="63500" cap="rnd" cmpd="sng">
            <a:solidFill>
              <a:schemeClr val="lt1"/>
            </a:solidFill>
            <a:prstDash val="solid"/>
            <a:miter/>
            <a:headEnd type="stealth" w="med" len="med"/>
            <a:tailEnd type="stealth" w="med" len="med"/>
          </a:ln>
        </p:spPr>
      </p:cxnSp>
      <p:cxnSp>
        <p:nvCxnSpPr>
          <p:cNvPr id="273" name="Shape 273"/>
          <p:cNvCxnSpPr/>
          <p:nvPr/>
        </p:nvCxnSpPr>
        <p:spPr>
          <a:xfrm rot="10800000">
            <a:off x="5815498" y="3765888"/>
            <a:ext cx="630450" cy="0"/>
          </a:xfrm>
          <a:prstGeom prst="straightConnector1">
            <a:avLst/>
          </a:prstGeom>
          <a:noFill/>
          <a:ln w="63500" cap="rnd" cmpd="sng">
            <a:solidFill>
              <a:schemeClr val="lt1"/>
            </a:solidFill>
            <a:prstDash val="solid"/>
            <a:miter/>
            <a:headEnd type="stealth" w="med" len="med"/>
            <a:tailEnd type="stealth" w="med" len="med"/>
          </a:ln>
        </p:spPr>
      </p:cxn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Administrator</a:t>
            </a:r>
          </a:p>
        </p:txBody>
      </p:sp>
      <p:sp>
        <p:nvSpPr>
          <p:cNvPr id="279" name="Shape 279"/>
          <p:cNvSpPr txBox="1"/>
          <p:nvPr/>
        </p:nvSpPr>
        <p:spPr>
          <a:xfrm>
            <a:off x="1749341" y="4339855"/>
            <a:ext cx="61572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http://en.wikipedia.org/wiki/Database_administrator</a:t>
            </a:r>
          </a:p>
        </p:txBody>
      </p:sp>
      <p:sp>
        <p:nvSpPr>
          <p:cNvPr id="280" name="Shape 280"/>
          <p:cNvSpPr txBox="1"/>
          <p:nvPr/>
        </p:nvSpPr>
        <p:spPr>
          <a:xfrm>
            <a:off x="851456" y="1400175"/>
            <a:ext cx="7378762" cy="27646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Model</a:t>
            </a:r>
          </a:p>
        </p:txBody>
      </p:sp>
      <p:sp>
        <p:nvSpPr>
          <p:cNvPr id="310" name="Shape 310"/>
          <p:cNvSpPr txBox="1"/>
          <p:nvPr/>
        </p:nvSpPr>
        <p:spPr>
          <a:xfrm>
            <a:off x="1893720" y="4336091"/>
            <a:ext cx="5537528"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http://en.wikipedia.org/wiki/Database_model</a:t>
            </a:r>
          </a:p>
        </p:txBody>
      </p:sp>
      <p:sp>
        <p:nvSpPr>
          <p:cNvPr id="311" name="Shape 311"/>
          <p:cNvSpPr txBox="1"/>
          <p:nvPr/>
        </p:nvSpPr>
        <p:spPr>
          <a:xfrm>
            <a:off x="1284089" y="1489471"/>
            <a:ext cx="6565049" cy="255740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100" u="none" strike="noStrike" cap="none" dirty="0">
                <a:solidFill>
                  <a:schemeClr val="lt1"/>
                </a:solidFill>
                <a:latin typeface="Arial" charset="0"/>
                <a:ea typeface="Arial" charset="0"/>
                <a:cs typeface="Arial" charset="0"/>
                <a:sym typeface="Cabin"/>
              </a:rPr>
              <a:t>A </a:t>
            </a:r>
            <a:r>
              <a:rPr lang="en" sz="2100" u="none" strike="noStrike" cap="none" dirty="0">
                <a:solidFill>
                  <a:srgbClr val="00FF00"/>
                </a:solidFill>
                <a:latin typeface="Arial" charset="0"/>
                <a:ea typeface="Arial" charset="0"/>
                <a:cs typeface="Arial" charset="0"/>
                <a:sym typeface="Cabin"/>
              </a:rPr>
              <a:t>database model</a:t>
            </a:r>
            <a:r>
              <a:rPr lang="en" sz="2100" u="none" strike="noStrike" cap="none" dirty="0">
                <a:solidFill>
                  <a:schemeClr val="lt1"/>
                </a:solidFill>
                <a:latin typeface="Arial" charset="0"/>
                <a:ea typeface="Arial" charset="0"/>
                <a:cs typeface="Arial" charset="0"/>
                <a:sym typeface="Cabin"/>
              </a:rPr>
              <a:t> or </a:t>
            </a:r>
            <a:r>
              <a:rPr lang="en" sz="2100" u="none" strike="noStrike" cap="none" dirty="0">
                <a:solidFill>
                  <a:srgbClr val="00FF00"/>
                </a:solidFill>
                <a:latin typeface="Arial" charset="0"/>
                <a:ea typeface="Arial" charset="0"/>
                <a:cs typeface="Arial" charset="0"/>
                <a:sym typeface="Cabin"/>
              </a:rPr>
              <a:t>database schema</a:t>
            </a:r>
            <a:r>
              <a:rPr lang="en" sz="2100" u="none" strike="noStrike" cap="none" dirty="0">
                <a:solidFill>
                  <a:schemeClr val="lt1"/>
                </a:solidFill>
                <a:latin typeface="Arial" charset="0"/>
                <a:ea typeface="Arial" charset="0"/>
                <a:cs typeface="Arial" charset="0"/>
                <a:sym typeface="Cabin"/>
              </a:rPr>
              <a:t> is the </a:t>
            </a:r>
            <a:r>
              <a:rPr lang="en" sz="2100" u="none" strike="noStrike" cap="none" dirty="0">
                <a:solidFill>
                  <a:srgbClr val="FF00FF"/>
                </a:solidFill>
                <a:latin typeface="Arial" charset="0"/>
                <a:ea typeface="Arial" charset="0"/>
                <a:cs typeface="Arial" charset="0"/>
                <a:sym typeface="Cabin"/>
              </a:rPr>
              <a:t>structure or format of a database</a:t>
            </a:r>
            <a:r>
              <a:rPr lang="en" sz="2100" u="none" strike="noStrike" cap="none" dirty="0">
                <a:solidFill>
                  <a:schemeClr val="lt1"/>
                </a:solidFill>
                <a:latin typeface="Arial" charset="0"/>
                <a:ea typeface="Arial" charset="0"/>
                <a:cs typeface="Arial" charset="0"/>
                <a:sym typeface="Cabin"/>
              </a:rPr>
              <a:t>, described in a formal language supported by the database management system</a:t>
            </a:r>
            <a:r>
              <a:rPr lang="en" sz="2100" dirty="0">
                <a:solidFill>
                  <a:schemeClr val="lt1"/>
                </a:solidFill>
                <a:latin typeface="Arial" charset="0"/>
                <a:ea typeface="Arial" charset="0"/>
                <a:cs typeface="Arial" charset="0"/>
                <a:sym typeface="Cabin"/>
              </a:rPr>
              <a:t>.</a:t>
            </a:r>
            <a:r>
              <a:rPr lang="en" sz="2100" u="none" strike="noStrike" cap="none" dirty="0">
                <a:solidFill>
                  <a:schemeClr val="lt1"/>
                </a:solidFill>
                <a:latin typeface="Arial" charset="0"/>
                <a:ea typeface="Arial" charset="0"/>
                <a:cs typeface="Arial" charset="0"/>
                <a:sym typeface="Cabin"/>
              </a:rPr>
              <a:t> In other words, a “database model” is the application of a data model when used in conjunction with a database management system.</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Common Database Systems</a:t>
            </a:r>
          </a:p>
        </p:txBody>
      </p:sp>
      <p:sp>
        <p:nvSpPr>
          <p:cNvPr id="317" name="Shape 317"/>
          <p:cNvSpPr txBox="1">
            <a:spLocks noGrp="1"/>
          </p:cNvSpPr>
          <p:nvPr>
            <p:ph type="body" idx="1"/>
          </p:nvPr>
        </p:nvSpPr>
        <p:spPr>
          <a:xfrm>
            <a:off x="374208" y="1464468"/>
            <a:ext cx="8504727" cy="2980287"/>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Three </a:t>
            </a:r>
            <a:r>
              <a:rPr lang="en" sz="2000" dirty="0">
                <a:solidFill>
                  <a:schemeClr val="lt1"/>
                </a:solidFill>
                <a:latin typeface="Arial" charset="0"/>
                <a:ea typeface="Arial" charset="0"/>
                <a:cs typeface="Arial" charset="0"/>
                <a:sym typeface="Cabin"/>
              </a:rPr>
              <a:t>m</a:t>
            </a:r>
            <a:r>
              <a:rPr lang="en" sz="2000" u="none" strike="noStrike" cap="none" dirty="0">
                <a:solidFill>
                  <a:schemeClr val="lt1"/>
                </a:solidFill>
                <a:latin typeface="Arial" charset="0"/>
                <a:ea typeface="Arial" charset="0"/>
                <a:cs typeface="Arial" charset="0"/>
                <a:sym typeface="Cabin"/>
              </a:rPr>
              <a:t>ajor Database Management Systems in wide use</a:t>
            </a:r>
          </a:p>
          <a:p>
            <a:pPr marL="254000" marR="0" lvl="1" indent="0" algn="l" rtl="0">
              <a:lnSpc>
                <a:spcPct val="100000"/>
              </a:lnSpc>
              <a:spcBef>
                <a:spcPts val="600"/>
              </a:spcBef>
              <a:spcAft>
                <a:spcPts val="0"/>
              </a:spcAft>
              <a:buClr>
                <a:schemeClr val="lt1"/>
              </a:buClr>
              <a:buSzPct val="100000"/>
              <a:buNone/>
            </a:pPr>
            <a:r>
              <a:rPr lang="en-US" sz="2000" u="none" strike="noStrike" cap="none" dirty="0">
                <a:solidFill>
                  <a:srgbClr val="00FF00"/>
                </a:solidFill>
                <a:latin typeface="Arial" charset="0"/>
                <a:ea typeface="Arial" charset="0"/>
                <a:cs typeface="Arial" charset="0"/>
                <a:sym typeface="Cabin"/>
              </a:rPr>
              <a:t>-  </a:t>
            </a:r>
            <a:r>
              <a:rPr lang="en" sz="2000" u="none" strike="noStrike" cap="none" dirty="0">
                <a:solidFill>
                  <a:srgbClr val="00FF00"/>
                </a:solidFill>
                <a:latin typeface="Arial" charset="0"/>
                <a:ea typeface="Arial" charset="0"/>
                <a:cs typeface="Arial" charset="0"/>
                <a:sym typeface="Cabin"/>
              </a:rPr>
              <a:t>Oracle</a:t>
            </a:r>
            <a:r>
              <a:rPr lang="en" sz="2000" u="none" strike="noStrike" cap="none" dirty="0">
                <a:solidFill>
                  <a:schemeClr val="lt1"/>
                </a:solidFill>
                <a:latin typeface="Arial" charset="0"/>
                <a:ea typeface="Arial" charset="0"/>
                <a:cs typeface="Arial" charset="0"/>
                <a:sym typeface="Cabin"/>
              </a:rPr>
              <a:t> - Large, commercial, enterprise-scale, very very tweakable</a:t>
            </a:r>
          </a:p>
          <a:p>
            <a:pPr marL="254000" marR="0" lvl="1" indent="0" algn="l" rtl="0">
              <a:lnSpc>
                <a:spcPct val="100000"/>
              </a:lnSpc>
              <a:spcBef>
                <a:spcPts val="600"/>
              </a:spcBef>
              <a:spcAft>
                <a:spcPts val="0"/>
              </a:spcAft>
              <a:buClr>
                <a:schemeClr val="lt1"/>
              </a:buClr>
              <a:buSzPct val="100000"/>
              <a:buNone/>
            </a:pPr>
            <a:r>
              <a:rPr lang="en-US" sz="2000" u="none" strike="noStrike" cap="none" dirty="0" err="1">
                <a:solidFill>
                  <a:srgbClr val="00FF00"/>
                </a:solidFill>
                <a:latin typeface="Arial" charset="0"/>
                <a:ea typeface="Arial" charset="0"/>
                <a:cs typeface="Arial" charset="0"/>
                <a:sym typeface="Cabin"/>
              </a:rPr>
              <a:t>-  </a:t>
            </a:r>
            <a:r>
              <a:rPr lang="en" sz="2000" u="none" strike="noStrike" cap="none" dirty="0" err="1">
                <a:solidFill>
                  <a:srgbClr val="00FF00"/>
                </a:solidFill>
                <a:latin typeface="Arial" charset="0"/>
                <a:ea typeface="Arial" charset="0"/>
                <a:cs typeface="Arial" charset="0"/>
                <a:sym typeface="Cabin"/>
              </a:rPr>
              <a:t>MySql</a:t>
            </a:r>
            <a:r>
              <a:rPr lang="en" sz="2000" u="none" strike="noStrike" cap="none" dirty="0">
                <a:solidFill>
                  <a:schemeClr val="lt1"/>
                </a:solidFill>
                <a:latin typeface="Arial" charset="0"/>
                <a:ea typeface="Arial" charset="0"/>
                <a:cs typeface="Arial" charset="0"/>
                <a:sym typeface="Cabin"/>
              </a:rPr>
              <a:t> - Simpler but very fast and scalable - commercial open source</a:t>
            </a:r>
          </a:p>
          <a:p>
            <a:pPr marL="254000" marR="0" lvl="1" indent="0" algn="l" rtl="0">
              <a:lnSpc>
                <a:spcPct val="100000"/>
              </a:lnSpc>
              <a:spcBef>
                <a:spcPts val="600"/>
              </a:spcBef>
              <a:spcAft>
                <a:spcPts val="0"/>
              </a:spcAft>
              <a:buClr>
                <a:schemeClr val="lt1"/>
              </a:buClr>
              <a:buSzPct val="100000"/>
              <a:buNone/>
            </a:pPr>
            <a:r>
              <a:rPr lang="en-US" sz="2000" u="none" strike="noStrike" cap="none" dirty="0" err="1">
                <a:solidFill>
                  <a:srgbClr val="00FF00"/>
                </a:solidFill>
                <a:latin typeface="Arial" charset="0"/>
                <a:ea typeface="Arial" charset="0"/>
                <a:cs typeface="Arial" charset="0"/>
                <a:sym typeface="Cabin"/>
              </a:rPr>
              <a:t>-  </a:t>
            </a:r>
            <a:r>
              <a:rPr lang="en" sz="2000" u="none" strike="noStrike" cap="none" dirty="0" err="1">
                <a:solidFill>
                  <a:srgbClr val="00FF00"/>
                </a:solidFill>
                <a:latin typeface="Arial" charset="0"/>
                <a:ea typeface="Arial" charset="0"/>
                <a:cs typeface="Arial" charset="0"/>
                <a:sym typeface="Cabin"/>
              </a:rPr>
              <a:t>SqlServer</a:t>
            </a:r>
            <a:r>
              <a:rPr lang="en" sz="2000" u="none" strike="noStrike" cap="none" dirty="0">
                <a:solidFill>
                  <a:schemeClr val="lt1"/>
                </a:solidFill>
                <a:latin typeface="Arial" charset="0"/>
                <a:ea typeface="Arial" charset="0"/>
                <a:cs typeface="Arial" charset="0"/>
                <a:sym typeface="Cabin"/>
              </a:rPr>
              <a:t> - Very nice - from Microsoft (also Access)</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Many other smaller projects, free and open source</a:t>
            </a:r>
          </a:p>
          <a:p>
            <a:pPr marL="254000" marR="0" lvl="1" indent="0" algn="l" rtl="0">
              <a:lnSpc>
                <a:spcPct val="100000"/>
              </a:lnSpc>
              <a:spcBef>
                <a:spcPts val="6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HSQL, </a:t>
            </a:r>
            <a:r>
              <a:rPr lang="en" sz="2000" u="none" strike="noStrike" cap="none" dirty="0">
                <a:solidFill>
                  <a:srgbClr val="00FF00"/>
                </a:solidFill>
                <a:latin typeface="Arial" charset="0"/>
                <a:ea typeface="Arial" charset="0"/>
                <a:cs typeface="Arial" charset="0"/>
                <a:sym typeface="Cabin"/>
              </a:rPr>
              <a:t>SQLite</a:t>
            </a:r>
            <a:r>
              <a:rPr lang="en" sz="2000" u="none" strike="noStrike" cap="none" dirty="0">
                <a:solidFill>
                  <a:schemeClr val="lt1"/>
                </a:solidFill>
                <a:latin typeface="Arial" charset="0"/>
                <a:ea typeface="Arial" charset="0"/>
                <a:cs typeface="Arial" charset="0"/>
                <a:sym typeface="Cabin"/>
              </a:rPr>
              <a:t>, Postgres, ...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SQLite is in </a:t>
            </a:r>
            <a:r>
              <a:rPr lang="en-US" sz="4300" dirty="0">
                <a:solidFill>
                  <a:srgbClr val="FFD966"/>
                </a:solidFill>
                <a:latin typeface="Arial" charset="0"/>
                <a:ea typeface="Arial" charset="0"/>
                <a:cs typeface="Arial" charset="0"/>
                <a:sym typeface="Cabin"/>
              </a:rPr>
              <a:t>L</a:t>
            </a:r>
            <a:r>
              <a:rPr lang="en" sz="4300" u="none" strike="noStrike" cap="none" dirty="0">
                <a:solidFill>
                  <a:srgbClr val="FFD966"/>
                </a:solidFill>
                <a:latin typeface="Arial" charset="0"/>
                <a:ea typeface="Arial" charset="0"/>
                <a:cs typeface="Arial" charset="0"/>
                <a:sym typeface="Cabin"/>
              </a:rPr>
              <a:t>ots of </a:t>
            </a:r>
            <a:r>
              <a:rPr lang="en-US" sz="4300" u="none" strike="noStrike" cap="none" dirty="0">
                <a:solidFill>
                  <a:srgbClr val="FFD966"/>
                </a:solidFill>
                <a:latin typeface="Arial" charset="0"/>
                <a:ea typeface="Arial" charset="0"/>
                <a:cs typeface="Arial" charset="0"/>
                <a:sym typeface="Cabin"/>
              </a:rPr>
              <a:t>S</a:t>
            </a:r>
            <a:r>
              <a:rPr lang="en" sz="4300" u="none" strike="noStrike" cap="none" dirty="0">
                <a:solidFill>
                  <a:srgbClr val="FFD966"/>
                </a:solidFill>
                <a:latin typeface="Arial" charset="0"/>
                <a:ea typeface="Arial" charset="0"/>
                <a:cs typeface="Arial" charset="0"/>
                <a:sym typeface="Cabin"/>
              </a:rPr>
              <a:t>oftware...</a:t>
            </a:r>
          </a:p>
        </p:txBody>
      </p:sp>
      <p:sp>
        <p:nvSpPr>
          <p:cNvPr id="323" name="Shape 323"/>
          <p:cNvSpPr txBox="1"/>
          <p:nvPr/>
        </p:nvSpPr>
        <p:spPr>
          <a:xfrm>
            <a:off x="4950618" y="4575542"/>
            <a:ext cx="403233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http://www.sqlite.org/famous.html</a:t>
            </a:r>
          </a:p>
        </p:txBody>
      </p:sp>
      <p:pic>
        <p:nvPicPr>
          <p:cNvPr id="324" name="Shape 324"/>
          <p:cNvPicPr preferRelativeResize="0"/>
          <p:nvPr/>
        </p:nvPicPr>
        <p:blipFill rotWithShape="1">
          <a:blip r:embed="rId4">
            <a:alphaModFix/>
          </a:blip>
          <a:srcRect/>
          <a:stretch/>
        </p:blipFill>
        <p:spPr>
          <a:xfrm>
            <a:off x="7200900" y="2749433"/>
            <a:ext cx="1535906" cy="685799"/>
          </a:xfrm>
          <a:prstGeom prst="rect">
            <a:avLst/>
          </a:prstGeom>
          <a:noFill/>
          <a:ln>
            <a:noFill/>
          </a:ln>
        </p:spPr>
      </p:pic>
      <p:pic>
        <p:nvPicPr>
          <p:cNvPr id="325" name="Shape 325"/>
          <p:cNvPicPr preferRelativeResize="0"/>
          <p:nvPr/>
        </p:nvPicPr>
        <p:blipFill rotWithShape="1">
          <a:blip r:embed="rId5">
            <a:alphaModFix/>
          </a:blip>
          <a:srcRect/>
          <a:stretch/>
        </p:blipFill>
        <p:spPr>
          <a:xfrm>
            <a:off x="385762" y="4206758"/>
            <a:ext cx="1535906" cy="214312"/>
          </a:xfrm>
          <a:prstGeom prst="rect">
            <a:avLst/>
          </a:prstGeom>
          <a:noFill/>
          <a:ln>
            <a:noFill/>
          </a:ln>
        </p:spPr>
      </p:pic>
      <p:pic>
        <p:nvPicPr>
          <p:cNvPr id="326" name="Shape 326"/>
          <p:cNvPicPr preferRelativeResize="0"/>
          <p:nvPr/>
        </p:nvPicPr>
        <p:blipFill rotWithShape="1">
          <a:blip r:embed="rId6">
            <a:alphaModFix/>
          </a:blip>
          <a:srcRect/>
          <a:stretch/>
        </p:blipFill>
        <p:spPr>
          <a:xfrm>
            <a:off x="1878806" y="1427840"/>
            <a:ext cx="1535906" cy="457199"/>
          </a:xfrm>
          <a:prstGeom prst="rect">
            <a:avLst/>
          </a:prstGeom>
          <a:noFill/>
          <a:ln>
            <a:noFill/>
          </a:ln>
        </p:spPr>
      </p:pic>
      <p:pic>
        <p:nvPicPr>
          <p:cNvPr id="327" name="Shape 327"/>
          <p:cNvPicPr preferRelativeResize="0"/>
          <p:nvPr/>
        </p:nvPicPr>
        <p:blipFill rotWithShape="1">
          <a:blip r:embed="rId7">
            <a:alphaModFix/>
          </a:blip>
          <a:srcRect/>
          <a:stretch/>
        </p:blipFill>
        <p:spPr>
          <a:xfrm>
            <a:off x="4950618" y="3578108"/>
            <a:ext cx="1535906" cy="428625"/>
          </a:xfrm>
          <a:prstGeom prst="rect">
            <a:avLst/>
          </a:prstGeom>
          <a:noFill/>
          <a:ln>
            <a:noFill/>
          </a:ln>
        </p:spPr>
      </p:pic>
      <p:pic>
        <p:nvPicPr>
          <p:cNvPr id="328" name="Shape 328"/>
          <p:cNvPicPr preferRelativeResize="0"/>
          <p:nvPr/>
        </p:nvPicPr>
        <p:blipFill rotWithShape="1">
          <a:blip r:embed="rId8">
            <a:alphaModFix/>
          </a:blip>
          <a:srcRect/>
          <a:stretch/>
        </p:blipFill>
        <p:spPr>
          <a:xfrm>
            <a:off x="228600" y="2163646"/>
            <a:ext cx="1535906" cy="471486"/>
          </a:xfrm>
          <a:prstGeom prst="rect">
            <a:avLst/>
          </a:prstGeom>
          <a:noFill/>
          <a:ln>
            <a:noFill/>
          </a:ln>
        </p:spPr>
      </p:pic>
      <p:pic>
        <p:nvPicPr>
          <p:cNvPr id="329" name="Shape 329"/>
          <p:cNvPicPr preferRelativeResize="0"/>
          <p:nvPr/>
        </p:nvPicPr>
        <p:blipFill rotWithShape="1">
          <a:blip r:embed="rId9">
            <a:alphaModFix/>
          </a:blip>
          <a:srcRect/>
          <a:stretch/>
        </p:blipFill>
        <p:spPr>
          <a:xfrm>
            <a:off x="3128962" y="2077921"/>
            <a:ext cx="1535906" cy="642937"/>
          </a:xfrm>
          <a:prstGeom prst="rect">
            <a:avLst/>
          </a:prstGeom>
          <a:noFill/>
          <a:ln>
            <a:noFill/>
          </a:ln>
        </p:spPr>
      </p:pic>
      <p:pic>
        <p:nvPicPr>
          <p:cNvPr id="330" name="Shape 330"/>
          <p:cNvPicPr preferRelativeResize="0"/>
          <p:nvPr/>
        </p:nvPicPr>
        <p:blipFill rotWithShape="1">
          <a:blip r:embed="rId10">
            <a:alphaModFix/>
          </a:blip>
          <a:srcRect/>
          <a:stretch/>
        </p:blipFill>
        <p:spPr>
          <a:xfrm>
            <a:off x="707231" y="2806583"/>
            <a:ext cx="1535906" cy="285750"/>
          </a:xfrm>
          <a:prstGeom prst="rect">
            <a:avLst/>
          </a:prstGeom>
          <a:noFill/>
          <a:ln>
            <a:noFill/>
          </a:ln>
        </p:spPr>
      </p:pic>
      <p:pic>
        <p:nvPicPr>
          <p:cNvPr id="331" name="Shape 331"/>
          <p:cNvPicPr preferRelativeResize="0"/>
          <p:nvPr/>
        </p:nvPicPr>
        <p:blipFill rotWithShape="1">
          <a:blip r:embed="rId11">
            <a:alphaModFix/>
          </a:blip>
          <a:srcRect/>
          <a:stretch/>
        </p:blipFill>
        <p:spPr>
          <a:xfrm>
            <a:off x="4121943" y="1463558"/>
            <a:ext cx="1535906" cy="378618"/>
          </a:xfrm>
          <a:prstGeom prst="rect">
            <a:avLst/>
          </a:prstGeom>
          <a:noFill/>
          <a:ln>
            <a:noFill/>
          </a:ln>
        </p:spPr>
      </p:pic>
      <p:pic>
        <p:nvPicPr>
          <p:cNvPr id="332" name="Shape 332"/>
          <p:cNvPicPr preferRelativeResize="0"/>
          <p:nvPr/>
        </p:nvPicPr>
        <p:blipFill rotWithShape="1">
          <a:blip r:embed="rId12">
            <a:alphaModFix/>
          </a:blip>
          <a:srcRect/>
          <a:stretch/>
        </p:blipFill>
        <p:spPr>
          <a:xfrm>
            <a:off x="3021806" y="3085190"/>
            <a:ext cx="1535906" cy="635793"/>
          </a:xfrm>
          <a:prstGeom prst="rect">
            <a:avLst/>
          </a:prstGeom>
          <a:noFill/>
          <a:ln>
            <a:noFill/>
          </a:ln>
        </p:spPr>
      </p:pic>
      <p:pic>
        <p:nvPicPr>
          <p:cNvPr id="333" name="Shape 333"/>
          <p:cNvPicPr preferRelativeResize="0"/>
          <p:nvPr/>
        </p:nvPicPr>
        <p:blipFill rotWithShape="1">
          <a:blip r:embed="rId13">
            <a:alphaModFix/>
          </a:blip>
          <a:srcRect/>
          <a:stretch/>
        </p:blipFill>
        <p:spPr>
          <a:xfrm>
            <a:off x="1185862" y="3328077"/>
            <a:ext cx="1535906" cy="535780"/>
          </a:xfrm>
          <a:prstGeom prst="rect">
            <a:avLst/>
          </a:prstGeom>
          <a:noFill/>
          <a:ln>
            <a:noFill/>
          </a:ln>
        </p:spPr>
      </p:pic>
      <p:pic>
        <p:nvPicPr>
          <p:cNvPr id="334" name="Shape 334"/>
          <p:cNvPicPr preferRelativeResize="0"/>
          <p:nvPr/>
        </p:nvPicPr>
        <p:blipFill rotWithShape="1">
          <a:blip r:embed="rId14">
            <a:alphaModFix/>
          </a:blip>
          <a:srcRect/>
          <a:stretch/>
        </p:blipFill>
        <p:spPr>
          <a:xfrm>
            <a:off x="5179218" y="2563696"/>
            <a:ext cx="1535906" cy="542924"/>
          </a:xfrm>
          <a:prstGeom prst="rect">
            <a:avLst/>
          </a:prstGeom>
          <a:noFill/>
          <a:ln>
            <a:noFill/>
          </a:ln>
        </p:spPr>
      </p:pic>
      <p:pic>
        <p:nvPicPr>
          <p:cNvPr id="335" name="Shape 335"/>
          <p:cNvPicPr preferRelativeResize="0"/>
          <p:nvPr/>
        </p:nvPicPr>
        <p:blipFill rotWithShape="1">
          <a:blip r:embed="rId15">
            <a:alphaModFix/>
          </a:blip>
          <a:srcRect/>
          <a:stretch/>
        </p:blipFill>
        <p:spPr>
          <a:xfrm>
            <a:off x="6743322" y="3720983"/>
            <a:ext cx="1535906" cy="392906"/>
          </a:xfrm>
          <a:prstGeom prst="rect">
            <a:avLst/>
          </a:prstGeom>
          <a:noFill/>
          <a:ln>
            <a:noFill/>
          </a:ln>
        </p:spPr>
      </p:pic>
      <p:pic>
        <p:nvPicPr>
          <p:cNvPr id="336" name="Shape 336"/>
          <p:cNvPicPr preferRelativeResize="0"/>
          <p:nvPr/>
        </p:nvPicPr>
        <p:blipFill rotWithShape="1">
          <a:blip r:embed="rId16">
            <a:alphaModFix/>
          </a:blip>
          <a:srcRect/>
          <a:stretch/>
        </p:blipFill>
        <p:spPr>
          <a:xfrm>
            <a:off x="6529387" y="1520708"/>
            <a:ext cx="1535906" cy="714375"/>
          </a:xfrm>
          <a:prstGeom prst="rect">
            <a:avLst/>
          </a:prstGeom>
          <a:noFill/>
          <a:ln>
            <a:noFill/>
          </a:ln>
        </p:spPr>
      </p:pic>
      <p:pic>
        <p:nvPicPr>
          <p:cNvPr id="337" name="Shape 337"/>
          <p:cNvPicPr preferRelativeResize="0"/>
          <p:nvPr/>
        </p:nvPicPr>
        <p:blipFill rotWithShape="1">
          <a:blip r:embed="rId17">
            <a:alphaModFix/>
          </a:blip>
          <a:srcRect/>
          <a:stretch/>
        </p:blipFill>
        <p:spPr>
          <a:xfrm>
            <a:off x="3021806" y="4106746"/>
            <a:ext cx="1535906" cy="407193"/>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SQLite Browser</a:t>
            </a:r>
          </a:p>
        </p:txBody>
      </p:sp>
      <p:sp>
        <p:nvSpPr>
          <p:cNvPr id="343" name="Shape 343"/>
          <p:cNvSpPr txBox="1">
            <a:spLocks noGrp="1"/>
          </p:cNvSpPr>
          <p:nvPr>
            <p:ph type="body" idx="1"/>
          </p:nvPr>
        </p:nvSpPr>
        <p:spPr>
          <a:xfrm>
            <a:off x="650081" y="1825524"/>
            <a:ext cx="7836750" cy="2846543"/>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is a very popular database - it is free and fast and small</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Browser allows us to directly manipulate SQLite files</a:t>
            </a:r>
          </a:p>
          <a:p>
            <a:pPr marL="584200" lvl="2" indent="-254000">
              <a:spcBef>
                <a:spcPts val="600"/>
              </a:spcBef>
            </a:pPr>
            <a:r>
              <a:rPr lang="en" sz="2000" u="sng" strike="noStrike" cap="none" dirty="0">
                <a:solidFill>
                  <a:srgbClr val="FFFF00"/>
                </a:solidFill>
                <a:latin typeface="Arial" charset="0"/>
                <a:ea typeface="Arial" charset="0"/>
                <a:cs typeface="Arial" charset="0"/>
                <a:sym typeface="Cabin"/>
              </a:rPr>
              <a:t>http://</a:t>
            </a:r>
            <a:r>
              <a:rPr lang="en" sz="2000" u="sng" strike="noStrike" cap="none" dirty="0" err="1">
                <a:solidFill>
                  <a:srgbClr val="FFFF00"/>
                </a:solidFill>
                <a:latin typeface="Arial" charset="0"/>
                <a:ea typeface="Arial" charset="0"/>
                <a:cs typeface="Arial" charset="0"/>
                <a:sym typeface="Cabin"/>
              </a:rPr>
              <a:t>sqlitebrowser.org</a:t>
            </a:r>
            <a:r>
              <a:rPr lang="en" sz="2000" u="sng" strike="noStrike" cap="none" dirty="0">
                <a:solidFill>
                  <a:srgbClr val="FFFF00"/>
                </a:solidFill>
                <a:latin typeface="Arial" charset="0"/>
                <a:ea typeface="Arial" charset="0"/>
                <a:cs typeface="Arial" charset="0"/>
                <a:sym typeface="Cabin"/>
              </a:rPr>
              <a:t>/</a:t>
            </a:r>
          </a:p>
          <a:p>
            <a:pPr marL="254000" marR="0" lvl="0" indent="-254000" algn="l" rtl="0">
              <a:lnSpc>
                <a:spcPct val="100000"/>
              </a:lnSpc>
              <a:spcBef>
                <a:spcPts val="600"/>
              </a:spcBef>
              <a:spcAft>
                <a:spcPts val="600"/>
              </a:spcAft>
              <a:buClr>
                <a:schemeClr val="lt1"/>
              </a:buClr>
              <a:buSzPct val="100000"/>
              <a:buFont typeface="Cabin"/>
              <a:buChar char="•"/>
            </a:pPr>
            <a:r>
              <a:rPr lang="en" sz="2000" u="sng" strike="noStrike" cap="none" dirty="0">
                <a:solidFill>
                  <a:schemeClr val="lt1"/>
                </a:solidFill>
                <a:latin typeface="Arial" charset="0"/>
                <a:ea typeface="Arial" charset="0"/>
                <a:cs typeface="Arial" charset="0"/>
                <a:sym typeface="Cabin"/>
              </a:rPr>
              <a:t>S</a:t>
            </a:r>
            <a:r>
              <a:rPr lang="en" sz="2000" u="none" strike="noStrike" cap="none" dirty="0">
                <a:solidFill>
                  <a:schemeClr val="lt1"/>
                </a:solidFill>
                <a:latin typeface="Arial" charset="0"/>
                <a:ea typeface="Arial" charset="0"/>
                <a:cs typeface="Arial" charset="0"/>
                <a:sym typeface="Cabin"/>
              </a:rPr>
              <a:t>QLite is embedded in Python and a number of other languages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50" name="Shape 350" descr="Untitled.png"/>
          <p:cNvPicPr preferRelativeResize="0"/>
          <p:nvPr/>
        </p:nvPicPr>
        <p:blipFill rotWithShape="1">
          <a:blip r:embed="rId3">
            <a:alphaModFix/>
          </a:blip>
          <a:srcRect/>
          <a:stretch/>
        </p:blipFill>
        <p:spPr>
          <a:xfrm>
            <a:off x="1197420" y="432393"/>
            <a:ext cx="6541453" cy="4287186"/>
          </a:xfrm>
          <a:prstGeom prst="rect">
            <a:avLst/>
          </a:prstGeom>
          <a:noFill/>
          <a:ln>
            <a:noFill/>
          </a:ln>
        </p:spPr>
      </p:pic>
      <p:sp>
        <p:nvSpPr>
          <p:cNvPr id="349" name="Shape 349"/>
          <p:cNvSpPr txBox="1"/>
          <p:nvPr/>
        </p:nvSpPr>
        <p:spPr>
          <a:xfrm>
            <a:off x="1197420" y="3136760"/>
            <a:ext cx="2907569" cy="349986"/>
          </a:xfrm>
          <a:prstGeom prst="rect">
            <a:avLst/>
          </a:prstGeom>
          <a:noFill/>
          <a:ln>
            <a:noFill/>
          </a:ln>
        </p:spPr>
        <p:txBody>
          <a:bodyPr lIns="0" tIns="0" rIns="0" bIns="0" anchor="ctr" anchorCtr="0">
            <a:noAutofit/>
          </a:bodyPr>
          <a:lstStyle/>
          <a:p>
            <a:pPr marL="419100" marR="0" lvl="1" indent="-254000" algn="ctr" rtl="0">
              <a:lnSpc>
                <a:spcPct val="100000"/>
              </a:lnSpc>
              <a:spcBef>
                <a:spcPts val="0"/>
              </a:spcBef>
              <a:spcAft>
                <a:spcPts val="600"/>
              </a:spcAft>
              <a:buClr>
                <a:srgbClr val="FFFF00"/>
              </a:buClr>
              <a:buSzPct val="25000"/>
              <a:buFont typeface="Cabin"/>
              <a:buNone/>
            </a:pPr>
            <a:r>
              <a:rPr lang="en" sz="2000" u="sng" strike="noStrike" cap="none" dirty="0">
                <a:solidFill>
                  <a:srgbClr val="FF40FF"/>
                </a:solidFill>
                <a:latin typeface="Arial" charset="0"/>
                <a:ea typeface="Arial" charset="0"/>
                <a:cs typeface="Arial" charset="0"/>
                <a:sym typeface="Cabin"/>
              </a:rPr>
              <a:t>http://</a:t>
            </a:r>
            <a:r>
              <a:rPr lang="en" sz="2000" u="sng" strike="noStrike" cap="none" dirty="0" err="1">
                <a:solidFill>
                  <a:srgbClr val="FF40FF"/>
                </a:solidFill>
                <a:latin typeface="Arial" charset="0"/>
                <a:ea typeface="Arial" charset="0"/>
                <a:cs typeface="Arial" charset="0"/>
                <a:sym typeface="Cabin"/>
              </a:rPr>
              <a:t>sqlitebrowser.org</a:t>
            </a:r>
            <a:r>
              <a:rPr lang="en" sz="2000" u="sng" strike="noStrike" cap="none" dirty="0">
                <a:solidFill>
                  <a:srgbClr val="FF40FF"/>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D966"/>
                </a:solidFill>
              </a:rPr>
              <a:t>Lets Make a Database</a:t>
            </a:r>
            <a:endParaRPr lang="en-US" dirty="0">
              <a:solidFill>
                <a:srgbClr val="FFD966"/>
              </a:solidFill>
            </a:endParaRPr>
          </a:p>
        </p:txBody>
      </p:sp>
      <p:sp>
        <p:nvSpPr>
          <p:cNvPr id="3" name="Text Placeholder 2"/>
          <p:cNvSpPr>
            <a:spLocks noGrp="1"/>
          </p:cNvSpPr>
          <p:nvPr>
            <p:ph type="body" idx="1"/>
          </p:nvPr>
        </p:nvSpPr>
        <p:spPr>
          <a:xfrm>
            <a:off x="650081" y="2820572"/>
            <a:ext cx="7836693" cy="661182"/>
          </a:xfrm>
        </p:spPr>
        <p:txBody>
          <a:bodyPr/>
          <a:lstStyle/>
          <a:p>
            <a:r>
              <a:rPr lang="en-US" sz="1800" dirty="0">
                <a:solidFill>
                  <a:schemeClr val="bg1"/>
                </a:solidFill>
              </a:rPr>
              <a:t>https://www.py4e.com/lectures3/Pythonlearn-15-Database-Handout.txt</a:t>
            </a:r>
          </a:p>
        </p:txBody>
      </p:sp>
    </p:spTree>
    <p:extLst>
      <p:ext uri="{BB962C8B-B14F-4D97-AF65-F5344CB8AC3E}">
        <p14:creationId xmlns:p14="http://schemas.microsoft.com/office/powerpoint/2010/main" val="19320717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idx="4294967295"/>
          </p:nvPr>
        </p:nvSpPr>
        <p:spPr>
          <a:xfrm>
            <a:off x="0" y="438150"/>
            <a:ext cx="7837488" cy="990600"/>
          </a:xfrm>
        </p:spPr>
        <p:txBody>
          <a:bodyPr/>
          <a:lstStyle/>
          <a:p>
            <a:pPr lvl="0"/>
            <a:r>
              <a:rPr lang="en" dirty="0" smtClean="0">
                <a:sym typeface="Cabin"/>
              </a:rPr>
              <a:t>SQLite Browser</a:t>
            </a:r>
            <a:endParaRPr lang="en" dirty="0">
              <a:sym typeface="Cabin"/>
            </a:endParaRPr>
          </a:p>
        </p:txBody>
      </p:sp>
      <p:sp>
        <p:nvSpPr>
          <p:cNvPr id="215" name="Shape 215"/>
          <p:cNvSpPr txBox="1"/>
          <p:nvPr/>
        </p:nvSpPr>
        <p:spPr>
          <a:xfrm>
            <a:off x="881324" y="4127875"/>
            <a:ext cx="7407951"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http://sqlitebrowser.org/</a:t>
            </a:r>
          </a:p>
        </p:txBody>
      </p:sp>
      <p:pic>
        <p:nvPicPr>
          <p:cNvPr id="216" name="Shape 216" descr="Untitled.png"/>
          <p:cNvPicPr preferRelativeResize="0"/>
          <p:nvPr/>
        </p:nvPicPr>
        <p:blipFill rotWithShape="1">
          <a:blip r:embed="rId4">
            <a:alphaModFix/>
          </a:blip>
          <a:srcRect/>
          <a:stretch/>
        </p:blipFill>
        <p:spPr>
          <a:xfrm>
            <a:off x="574929" y="517276"/>
            <a:ext cx="5850319" cy="3473001"/>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Start Simple - A Single Table</a:t>
            </a:r>
          </a:p>
        </p:txBody>
      </p:sp>
      <p:pic>
        <p:nvPicPr>
          <p:cNvPr id="356" name="Shape 356" descr="Untitled.png"/>
          <p:cNvPicPr preferRelativeResize="0"/>
          <p:nvPr/>
        </p:nvPicPr>
        <p:blipFill rotWithShape="1">
          <a:blip r:embed="rId3">
            <a:alphaModFix/>
          </a:blip>
          <a:srcRect/>
          <a:stretch/>
        </p:blipFill>
        <p:spPr>
          <a:xfrm>
            <a:off x="439347" y="1428692"/>
            <a:ext cx="4942780" cy="3239435"/>
          </a:xfrm>
          <a:prstGeom prst="rect">
            <a:avLst/>
          </a:prstGeom>
          <a:noFill/>
          <a:ln>
            <a:noFill/>
          </a:ln>
        </p:spPr>
      </p:pic>
      <p:sp>
        <p:nvSpPr>
          <p:cNvPr id="357" name="Shape 357"/>
          <p:cNvSpPr txBox="1"/>
          <p:nvPr/>
        </p:nvSpPr>
        <p:spPr>
          <a:xfrm>
            <a:off x="6146718" y="2067095"/>
            <a:ext cx="2637692" cy="1263807"/>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8000"/>
              </a:buClr>
              <a:buSzPct val="25000"/>
              <a:buFont typeface="Courier New"/>
              <a:buNone/>
            </a:pPr>
            <a:r>
              <a:rPr lang="en" sz="1600" b="1" i="0" u="none" strike="noStrike" cap="none" dirty="0">
                <a:solidFill>
                  <a:srgbClr val="FF8000"/>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Users</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name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 </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  email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descr="Untitled.png"/>
          <p:cNvPicPr preferRelativeResize="0"/>
          <p:nvPr/>
        </p:nvPicPr>
        <p:blipFill rotWithShape="1">
          <a:blip r:embed="rId3">
            <a:alphaModFix/>
          </a:blip>
          <a:srcRect/>
          <a:stretch/>
        </p:blipFill>
        <p:spPr>
          <a:xfrm>
            <a:off x="1108289" y="280737"/>
            <a:ext cx="6976932" cy="457261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Shape 367" descr="Untitled.png"/>
          <p:cNvPicPr preferRelativeResize="0"/>
          <p:nvPr/>
        </p:nvPicPr>
        <p:blipFill rotWithShape="1">
          <a:blip r:embed="rId3">
            <a:alphaModFix/>
          </a:blip>
          <a:srcRect/>
          <a:stretch/>
        </p:blipFill>
        <p:spPr>
          <a:xfrm>
            <a:off x="898358" y="224589"/>
            <a:ext cx="7275095" cy="4682549"/>
          </a:xfrm>
          <a:prstGeom prst="rect">
            <a:avLst/>
          </a:prstGeom>
          <a:noFill/>
          <a:ln>
            <a:noFill/>
          </a:ln>
        </p:spPr>
      </p:pic>
      <p:sp>
        <p:nvSpPr>
          <p:cNvPr id="368" name="Shape 368"/>
          <p:cNvSpPr txBox="1"/>
          <p:nvPr/>
        </p:nvSpPr>
        <p:spPr>
          <a:xfrm>
            <a:off x="5040652" y="3098193"/>
            <a:ext cx="27039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rgbClr val="000000"/>
                </a:solidFill>
                <a:latin typeface="Arial" charset="0"/>
                <a:ea typeface="Arial" charset="0"/>
                <a:cs typeface="Arial" charset="0"/>
                <a:sym typeface="Cabin"/>
              </a:rPr>
              <a:t>Our table with four rows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p>
        </p:txBody>
      </p:sp>
      <p:sp>
        <p:nvSpPr>
          <p:cNvPr id="375" name="Shape 375"/>
          <p:cNvSpPr txBox="1"/>
          <p:nvPr/>
        </p:nvSpPr>
        <p:spPr>
          <a:xfrm>
            <a:off x="4997547" y="4506216"/>
            <a:ext cx="3813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
        <p:nvSpPr>
          <p:cNvPr id="6" name="Shape 249"/>
          <p:cNvSpPr txBox="1">
            <a:spLocks noGrp="1"/>
          </p:cNvSpPr>
          <p:nvPr>
            <p:ph type="body" idx="1"/>
          </p:nvPr>
        </p:nvSpPr>
        <p:spPr>
          <a:xfrm>
            <a:off x="650081" y="1464468"/>
            <a:ext cx="7836750" cy="2878239"/>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100000"/>
              <a:buNone/>
            </a:pPr>
            <a:r>
              <a:rPr lang="en" sz="2000" u="none" strike="noStrike" cap="none" dirty="0" smtClean="0">
                <a:solidFill>
                  <a:srgbClr val="FFFF00"/>
                </a:solidFill>
                <a:latin typeface="Arial" charset="0"/>
                <a:ea typeface="Arial" charset="0"/>
                <a:cs typeface="Arial" charset="0"/>
                <a:sym typeface="Cabin"/>
              </a:rPr>
              <a:t>Structured Query Language</a:t>
            </a:r>
            <a:r>
              <a:rPr lang="en" sz="2000" u="none" strike="noStrike" cap="none" dirty="0" smtClean="0">
                <a:solidFill>
                  <a:schemeClr val="lt1"/>
                </a:solidFill>
                <a:latin typeface="Arial" charset="0"/>
                <a:ea typeface="Arial" charset="0"/>
                <a:cs typeface="Arial" charset="0"/>
                <a:sym typeface="Cabin"/>
              </a:rPr>
              <a:t> is the language we use to issue commands to the database</a:t>
            </a:r>
          </a:p>
          <a:p>
            <a:pPr marL="254000" marR="0" lvl="1" indent="0" algn="l" rtl="0">
              <a:lnSpc>
                <a:spcPct val="100000"/>
              </a:lnSpc>
              <a:spcBef>
                <a:spcPts val="2500"/>
              </a:spcBef>
              <a:spcAft>
                <a:spcPts val="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a:t>
            </a:r>
            <a:r>
              <a:rPr lang="en" sz="2000" u="none" strike="noStrike" cap="none" dirty="0" smtClean="0">
                <a:solidFill>
                  <a:schemeClr val="lt1"/>
                </a:solidFill>
                <a:latin typeface="Arial" charset="0"/>
                <a:ea typeface="Arial" charset="0"/>
                <a:cs typeface="Arial" charset="0"/>
                <a:sym typeface="Cabin"/>
              </a:rPr>
              <a:t>Create </a:t>
            </a:r>
            <a:r>
              <a:rPr lang="en-US" sz="2000" u="none" strike="noStrike" cap="none" dirty="0" smtClean="0">
                <a:solidFill>
                  <a:schemeClr val="lt1"/>
                </a:solidFill>
                <a:latin typeface="Arial" charset="0"/>
                <a:ea typeface="Arial" charset="0"/>
                <a:cs typeface="Arial" charset="0"/>
                <a:sym typeface="Cabin"/>
              </a:rPr>
              <a:t>data (</a:t>
            </a:r>
            <a:r>
              <a:rPr lang="en-US" sz="2000" u="none" strike="noStrike" cap="none" dirty="0" err="1" smtClean="0">
                <a:solidFill>
                  <a:schemeClr val="lt1"/>
                </a:solidFill>
                <a:latin typeface="Arial" charset="0"/>
                <a:ea typeface="Arial" charset="0"/>
                <a:cs typeface="Arial" charset="0"/>
                <a:sym typeface="Cabin"/>
              </a:rPr>
              <a:t>a.k.a</a:t>
            </a:r>
            <a:r>
              <a:rPr lang="en-US" sz="2000" u="none" strike="noStrike" cap="none" dirty="0" smtClean="0">
                <a:solidFill>
                  <a:schemeClr val="lt1"/>
                </a:solidFill>
                <a:latin typeface="Arial" charset="0"/>
                <a:ea typeface="Arial" charset="0"/>
                <a:cs typeface="Arial" charset="0"/>
                <a:sym typeface="Cabin"/>
              </a:rPr>
              <a:t> Insert)</a:t>
            </a:r>
            <a:endParaRPr lang="en" sz="2000" u="none" strike="noStrike" cap="none" dirty="0" smtClean="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a:t>
            </a:r>
            <a:r>
              <a:rPr lang="en" sz="2000" u="none" strike="noStrike" cap="none" dirty="0" smtClean="0">
                <a:solidFill>
                  <a:schemeClr val="lt1"/>
                </a:solidFill>
                <a:latin typeface="Arial" charset="0"/>
                <a:ea typeface="Arial" charset="0"/>
                <a:cs typeface="Arial" charset="0"/>
                <a:sym typeface="Cabin"/>
              </a:rPr>
              <a:t>Retrieve data</a:t>
            </a:r>
          </a:p>
          <a:p>
            <a:pPr marL="254000" marR="0" lvl="1" indent="0" algn="l" rtl="0">
              <a:lnSpc>
                <a:spcPct val="100000"/>
              </a:lnSpc>
              <a:spcBef>
                <a:spcPts val="2500"/>
              </a:spcBef>
              <a:spcAft>
                <a:spcPts val="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Update data</a:t>
            </a:r>
            <a:endParaRPr lang="en" sz="2000" u="none" strike="noStrike" cap="none" dirty="0" smtClean="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60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a:t>
            </a:r>
            <a:r>
              <a:rPr lang="en" sz="2000" u="none" strike="noStrike" cap="none" dirty="0" smtClean="0">
                <a:solidFill>
                  <a:schemeClr val="lt1"/>
                </a:solidFill>
                <a:latin typeface="Arial" charset="0"/>
                <a:ea typeface="Arial" charset="0"/>
                <a:cs typeface="Arial" charset="0"/>
                <a:sym typeface="Cabin"/>
              </a:rPr>
              <a:t>Delete data </a:t>
            </a:r>
            <a:endParaRPr lang="en" sz="2000" u="none" strike="noStrike" cap="none" dirty="0">
              <a:solidFill>
                <a:schemeClr val="lt1"/>
              </a:solidFill>
              <a:latin typeface="Arial" charset="0"/>
              <a:ea typeface="Arial" charset="0"/>
              <a:cs typeface="Arial" charset="0"/>
              <a:sym typeface="Cabin"/>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Insert</a:t>
            </a:r>
          </a:p>
        </p:txBody>
      </p:sp>
      <p:sp>
        <p:nvSpPr>
          <p:cNvPr id="381" name="Shape 381"/>
          <p:cNvSpPr txBox="1">
            <a:spLocks noGrp="1"/>
          </p:cNvSpPr>
          <p:nvPr>
            <p:ph type="body" idx="1"/>
          </p:nvPr>
        </p:nvSpPr>
        <p:spPr>
          <a:xfrm>
            <a:off x="650081" y="1464469"/>
            <a:ext cx="7836750" cy="791924"/>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The Insert statement inserts a row into a table</a:t>
            </a:r>
          </a:p>
        </p:txBody>
      </p:sp>
      <p:sp>
        <p:nvSpPr>
          <p:cNvPr id="382" name="Shape 382"/>
          <p:cNvSpPr txBox="1"/>
          <p:nvPr/>
        </p:nvSpPr>
        <p:spPr>
          <a:xfrm>
            <a:off x="212526" y="3496865"/>
            <a:ext cx="8849418"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INSERT INTO </a:t>
            </a:r>
            <a:r>
              <a:rPr lang="en" sz="2000" u="none" strike="noStrike" cap="none" dirty="0">
                <a:solidFill>
                  <a:srgbClr val="FFFF00"/>
                </a:solidFill>
                <a:latin typeface="Arial" charset="0"/>
                <a:ea typeface="Arial" charset="0"/>
                <a:cs typeface="Arial" charset="0"/>
                <a:sym typeface="Cabin"/>
              </a:rPr>
              <a:t>Users</a:t>
            </a:r>
            <a:r>
              <a:rPr lang="en" sz="2000" u="none" strike="noStrike" cap="none" dirty="0">
                <a:solidFill>
                  <a:srgbClr val="00FF00"/>
                </a:solidFill>
                <a:latin typeface="Arial" charset="0"/>
                <a:ea typeface="Arial" charset="0"/>
                <a:cs typeface="Arial" charset="0"/>
                <a:sym typeface="Cabin"/>
              </a:rPr>
              <a:t> (name, email) </a:t>
            </a:r>
            <a:r>
              <a:rPr lang="en" sz="2000" u="none" strike="noStrike" cap="none" dirty="0">
                <a:solidFill>
                  <a:srgbClr val="FF7F00"/>
                </a:solidFill>
                <a:latin typeface="Arial" charset="0"/>
                <a:ea typeface="Arial" charset="0"/>
                <a:cs typeface="Arial" charset="0"/>
                <a:sym typeface="Cabin"/>
              </a:rPr>
              <a:t>VALUES</a:t>
            </a:r>
            <a:r>
              <a:rPr lang="en" sz="2000" u="none" strike="noStrike" cap="none" dirty="0">
                <a:solidFill>
                  <a:srgbClr val="00FF00"/>
                </a:solidFill>
                <a:latin typeface="Arial" charset="0"/>
                <a:ea typeface="Arial" charset="0"/>
                <a:cs typeface="Arial" charset="0"/>
                <a:sym typeface="Cabin"/>
              </a:rPr>
              <a:t> ('Kristin', '</a:t>
            </a:r>
            <a:r>
              <a:rPr lang="en" sz="2000" u="none" strike="noStrike" cap="none" dirty="0" err="1">
                <a:solidFill>
                  <a:srgbClr val="00FF00"/>
                </a:solidFill>
                <a:latin typeface="Arial" charset="0"/>
                <a:ea typeface="Arial" charset="0"/>
                <a:cs typeface="Arial" charset="0"/>
                <a:sym typeface="Cabin"/>
              </a:rPr>
              <a:t>kf@umich.edu</a:t>
            </a:r>
            <a:r>
              <a:rPr lang="en" sz="2000" u="none" strike="noStrike" cap="none" dirty="0">
                <a:solidFill>
                  <a:srgbClr val="00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Shape 387" descr="Untitled.png"/>
          <p:cNvPicPr preferRelativeResize="0"/>
          <p:nvPr/>
        </p:nvPicPr>
        <p:blipFill rotWithShape="1">
          <a:blip r:embed="rId3">
            <a:alphaModFix/>
          </a:blip>
          <a:srcRect/>
          <a:stretch/>
        </p:blipFill>
        <p:spPr>
          <a:xfrm>
            <a:off x="1239252" y="301535"/>
            <a:ext cx="6821906" cy="4470991"/>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Shape 392" descr="Untitled.png"/>
          <p:cNvPicPr preferRelativeResize="0"/>
          <p:nvPr/>
        </p:nvPicPr>
        <p:blipFill rotWithShape="1">
          <a:blip r:embed="rId3">
            <a:alphaModFix/>
          </a:blip>
          <a:srcRect/>
          <a:stretch/>
        </p:blipFill>
        <p:spPr>
          <a:xfrm>
            <a:off x="-160421" y="272716"/>
            <a:ext cx="6649453" cy="4306576"/>
          </a:xfrm>
          <a:prstGeom prst="rect">
            <a:avLst/>
          </a:prstGeom>
          <a:noFill/>
          <a:ln>
            <a:noFill/>
          </a:ln>
        </p:spPr>
      </p:pic>
      <p:grpSp>
        <p:nvGrpSpPr>
          <p:cNvPr id="4" name="Group 3"/>
          <p:cNvGrpSpPr/>
          <p:nvPr/>
        </p:nvGrpSpPr>
        <p:grpSpPr>
          <a:xfrm>
            <a:off x="2783304" y="609252"/>
            <a:ext cx="6497053" cy="4258087"/>
            <a:chOff x="1472711" y="274759"/>
            <a:chExt cx="7848030" cy="5143500"/>
          </a:xfrm>
        </p:grpSpPr>
        <p:pic>
          <p:nvPicPr>
            <p:cNvPr id="393" name="Shape 393" descr="Untitled.png"/>
            <p:cNvPicPr preferRelativeResize="0"/>
            <p:nvPr/>
          </p:nvPicPr>
          <p:blipFill rotWithShape="1">
            <a:blip r:embed="rId4">
              <a:alphaModFix/>
            </a:blip>
            <a:srcRect/>
            <a:stretch/>
          </p:blipFill>
          <p:spPr>
            <a:xfrm>
              <a:off x="1472711" y="274759"/>
              <a:ext cx="7848030" cy="5143500"/>
            </a:xfrm>
            <a:prstGeom prst="rect">
              <a:avLst/>
            </a:prstGeom>
            <a:noFill/>
            <a:ln>
              <a:noFill/>
            </a:ln>
          </p:spPr>
        </p:pic>
        <p:sp>
          <p:nvSpPr>
            <p:cNvPr id="394" name="Shape 394"/>
            <p:cNvSpPr/>
            <p:nvPr/>
          </p:nvSpPr>
          <p:spPr>
            <a:xfrm flipH="1">
              <a:off x="3642304" y="2603156"/>
              <a:ext cx="714318" cy="714318"/>
            </a:xfrm>
            <a:prstGeom prst="rightArrow">
              <a:avLst>
                <a:gd name="adj1" fmla="val 46684"/>
                <a:gd name="adj2" fmla="val 20237"/>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Delete</a:t>
            </a:r>
          </a:p>
        </p:txBody>
      </p:sp>
      <p:sp>
        <p:nvSpPr>
          <p:cNvPr id="400" name="Shape 400"/>
          <p:cNvSpPr txBox="1">
            <a:spLocks noGrp="1"/>
          </p:cNvSpPr>
          <p:nvPr>
            <p:ph type="body" idx="1"/>
          </p:nvPr>
        </p:nvSpPr>
        <p:spPr>
          <a:xfrm>
            <a:off x="650081" y="1464469"/>
            <a:ext cx="7836750" cy="871296"/>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Deletes a row in a table based on selection criteria</a:t>
            </a:r>
          </a:p>
        </p:txBody>
      </p:sp>
      <p:sp>
        <p:nvSpPr>
          <p:cNvPr id="401" name="Shape 401"/>
          <p:cNvSpPr txBox="1"/>
          <p:nvPr/>
        </p:nvSpPr>
        <p:spPr>
          <a:xfrm>
            <a:off x="340340" y="3621881"/>
            <a:ext cx="8575706"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600" u="none" strike="noStrike" cap="none" dirty="0">
                <a:solidFill>
                  <a:srgbClr val="FF7F00"/>
                </a:solidFill>
                <a:latin typeface="Arial" charset="0"/>
                <a:ea typeface="Arial" charset="0"/>
                <a:cs typeface="Arial" charset="0"/>
                <a:sym typeface="Cabin"/>
              </a:rPr>
              <a:t>DELETE FROM</a:t>
            </a:r>
            <a:r>
              <a:rPr lang="en" sz="2600" u="none" strike="noStrike" cap="none" dirty="0">
                <a:solidFill>
                  <a:srgbClr val="FFFF00"/>
                </a:solidFill>
                <a:latin typeface="Arial" charset="0"/>
                <a:ea typeface="Arial" charset="0"/>
                <a:cs typeface="Arial" charset="0"/>
                <a:sym typeface="Cabin"/>
              </a:rPr>
              <a:t> Users </a:t>
            </a:r>
            <a:r>
              <a:rPr lang="en" sz="2600" u="none" strike="noStrike" cap="none" dirty="0">
                <a:solidFill>
                  <a:srgbClr val="FF7F00"/>
                </a:solidFill>
                <a:latin typeface="Arial" charset="0"/>
                <a:ea typeface="Arial" charset="0"/>
                <a:cs typeface="Arial" charset="0"/>
                <a:sym typeface="Cabin"/>
              </a:rPr>
              <a:t>WHERE</a:t>
            </a:r>
            <a:r>
              <a:rPr lang="en" sz="2600" u="none" strike="noStrike" cap="none" dirty="0">
                <a:solidFill>
                  <a:srgbClr val="FFFF00"/>
                </a:solidFill>
                <a:latin typeface="Arial" charset="0"/>
                <a:ea typeface="Arial" charset="0"/>
                <a:cs typeface="Arial" charset="0"/>
                <a:sym typeface="Cabin"/>
              </a:rPr>
              <a:t> email='</a:t>
            </a:r>
            <a:r>
              <a:rPr lang="en" sz="2600" u="none" strike="noStrike" cap="none" dirty="0" err="1">
                <a:solidFill>
                  <a:srgbClr val="FFFF00"/>
                </a:solidFill>
                <a:latin typeface="Arial" charset="0"/>
                <a:ea typeface="Arial" charset="0"/>
                <a:cs typeface="Arial" charset="0"/>
                <a:sym typeface="Cabin"/>
              </a:rPr>
              <a:t>ted@umich.edu</a:t>
            </a:r>
            <a:r>
              <a:rPr lang="en" sz="2600" u="none" strike="noStrike" cap="none" dirty="0">
                <a:solidFill>
                  <a:srgbClr val="FF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Shape 406" descr="Screen Shot 2015-08-10 at 8.33.36 AM.png"/>
          <p:cNvPicPr preferRelativeResize="0"/>
          <p:nvPr/>
        </p:nvPicPr>
        <p:blipFill rotWithShape="1">
          <a:blip r:embed="rId3">
            <a:alphaModFix/>
          </a:blip>
          <a:srcRect/>
          <a:stretch/>
        </p:blipFill>
        <p:spPr>
          <a:xfrm>
            <a:off x="473242" y="288758"/>
            <a:ext cx="7275669" cy="4810782"/>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Shape 411" descr="Screen Shot 2015-08-10 at 8.33.36 AM.png"/>
          <p:cNvPicPr preferRelativeResize="0"/>
          <p:nvPr/>
        </p:nvPicPr>
        <p:blipFill rotWithShape="1">
          <a:blip r:embed="rId3">
            <a:alphaModFix/>
          </a:blip>
          <a:srcRect/>
          <a:stretch/>
        </p:blipFill>
        <p:spPr>
          <a:xfrm>
            <a:off x="-168442" y="288903"/>
            <a:ext cx="6825916" cy="4515707"/>
          </a:xfrm>
          <a:prstGeom prst="rect">
            <a:avLst/>
          </a:prstGeom>
          <a:noFill/>
          <a:ln>
            <a:noFill/>
          </a:ln>
        </p:spPr>
      </p:pic>
      <p:grpSp>
        <p:nvGrpSpPr>
          <p:cNvPr id="4" name="Group 3"/>
          <p:cNvGrpSpPr/>
          <p:nvPr/>
        </p:nvGrpSpPr>
        <p:grpSpPr>
          <a:xfrm>
            <a:off x="2797430" y="641684"/>
            <a:ext cx="6619285" cy="4393687"/>
            <a:chOff x="1180225" y="288497"/>
            <a:chExt cx="7748911" cy="5143500"/>
          </a:xfrm>
        </p:grpSpPr>
        <p:pic>
          <p:nvPicPr>
            <p:cNvPr id="412" name="Shape 412" descr="Screen Shot 2015-08-10 at 8.33.52 AM.png"/>
            <p:cNvPicPr preferRelativeResize="0"/>
            <p:nvPr/>
          </p:nvPicPr>
          <p:blipFill rotWithShape="1">
            <a:blip r:embed="rId4">
              <a:alphaModFix/>
            </a:blip>
            <a:srcRect/>
            <a:stretch/>
          </p:blipFill>
          <p:spPr>
            <a:xfrm>
              <a:off x="1180225" y="288497"/>
              <a:ext cx="7748911" cy="5143500"/>
            </a:xfrm>
            <a:prstGeom prst="rect">
              <a:avLst/>
            </a:prstGeom>
            <a:noFill/>
            <a:ln>
              <a:noFill/>
            </a:ln>
          </p:spPr>
        </p:pic>
        <p:sp>
          <p:nvSpPr>
            <p:cNvPr id="413" name="Shape 413"/>
            <p:cNvSpPr/>
            <p:nvPr/>
          </p:nvSpPr>
          <p:spPr>
            <a:xfrm flipH="1">
              <a:off x="3543848" y="2250281"/>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3" descr="IBM_729_Tape_Drives.nas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60592" y="428625"/>
            <a:ext cx="2397621" cy="180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6" name="Picture 4" descr="1200px-Tapestick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7913" y="2528888"/>
            <a:ext cx="2571750" cy="1452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7" name="Rectangle 5"/>
          <p:cNvSpPr>
            <a:spLocks noChangeArrowheads="1"/>
          </p:cNvSpPr>
          <p:nvPr/>
        </p:nvSpPr>
        <p:spPr bwMode="auto">
          <a:xfrm>
            <a:off x="4631658" y="4257286"/>
            <a:ext cx="4147290" cy="403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a:solidFill>
                  <a:srgbClr val="FFFFFF"/>
                </a:solidFill>
              </a:rPr>
              <a:t>https://en.wikipedia.org/wiki/IBM_729</a:t>
            </a:r>
          </a:p>
        </p:txBody>
      </p:sp>
      <p:sp>
        <p:nvSpPr>
          <p:cNvPr id="7" name="Sequential Access Storage 6"/>
          <p:cNvSpPr>
            <a:spLocks noChangeArrowheads="1"/>
          </p:cNvSpPr>
          <p:nvPr/>
        </p:nvSpPr>
        <p:spPr bwMode="auto">
          <a:xfrm>
            <a:off x="285750" y="514350"/>
            <a:ext cx="1371600" cy="1371600"/>
          </a:xfrm>
          <a:prstGeom prst="flowChartMagneticTape">
            <a:avLst/>
          </a:prstGeom>
          <a:gradFill rotWithShape="1">
            <a:gsLst>
              <a:gs pos="0">
                <a:srgbClr val="CDCDCD"/>
              </a:gs>
              <a:gs pos="100000">
                <a:srgbClr val="808080"/>
              </a:gs>
            </a:gsLst>
            <a:lin ang="5400000"/>
          </a:gradFill>
          <a:ln w="9525">
            <a:solidFill>
              <a:srgbClr val="7D7D7D"/>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r>
              <a:rPr lang="en-US" sz="2000" dirty="0">
                <a:latin typeface="+mn-lt"/>
                <a:ea typeface="+mn-ea"/>
              </a:rPr>
              <a:t>OLD</a:t>
            </a:r>
          </a:p>
          <a:p>
            <a:pPr algn="ctr" eaLnBrk="1" hangingPunct="1">
              <a:defRPr/>
            </a:pPr>
            <a:r>
              <a:rPr lang="en-US" sz="2000" dirty="0">
                <a:latin typeface="+mn-lt"/>
                <a:ea typeface="+mn-ea"/>
              </a:rPr>
              <a:t>Sorted</a:t>
            </a:r>
          </a:p>
        </p:txBody>
      </p:sp>
      <p:sp>
        <p:nvSpPr>
          <p:cNvPr id="8" name="Sequential Access Storage 7"/>
          <p:cNvSpPr>
            <a:spLocks noChangeArrowheads="1"/>
          </p:cNvSpPr>
          <p:nvPr/>
        </p:nvSpPr>
        <p:spPr bwMode="auto">
          <a:xfrm>
            <a:off x="4143375" y="557213"/>
            <a:ext cx="1371600" cy="1371600"/>
          </a:xfrm>
          <a:prstGeom prst="flowChartMagneticTape">
            <a:avLst/>
          </a:prstGeom>
          <a:gradFill rotWithShape="1">
            <a:gsLst>
              <a:gs pos="0">
                <a:srgbClr val="CDCDCD"/>
              </a:gs>
              <a:gs pos="100000">
                <a:srgbClr val="808080"/>
              </a:gs>
            </a:gsLst>
            <a:lin ang="5400000"/>
          </a:gradFill>
          <a:ln w="9525">
            <a:solidFill>
              <a:srgbClr val="7D7D7D"/>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r>
              <a:rPr lang="en-US" sz="2000" dirty="0">
                <a:latin typeface="+mn-lt"/>
                <a:ea typeface="+mn-ea"/>
              </a:rPr>
              <a:t>NEW</a:t>
            </a:r>
          </a:p>
          <a:p>
            <a:pPr algn="ctr" eaLnBrk="1" hangingPunct="1">
              <a:defRPr/>
            </a:pPr>
            <a:r>
              <a:rPr lang="en-US" sz="2000" dirty="0">
                <a:latin typeface="+mn-lt"/>
                <a:ea typeface="+mn-ea"/>
              </a:rPr>
              <a:t>Sorted</a:t>
            </a:r>
          </a:p>
        </p:txBody>
      </p:sp>
      <p:sp>
        <p:nvSpPr>
          <p:cNvPr id="6150" name="Multidocument 8"/>
          <p:cNvSpPr>
            <a:spLocks noChangeArrowheads="1"/>
          </p:cNvSpPr>
          <p:nvPr/>
        </p:nvSpPr>
        <p:spPr bwMode="auto">
          <a:xfrm>
            <a:off x="1657350" y="3386138"/>
            <a:ext cx="1628775" cy="1285875"/>
          </a:xfrm>
          <a:prstGeom prst="flowChartMultidocument">
            <a:avLst/>
          </a:prstGeom>
          <a:blipFill dpi="0" rotWithShape="0">
            <a:blip r:embed="rId4"/>
            <a:srcRect/>
            <a:tile tx="0" ty="0" sx="100000" sy="100000" flip="none" algn="tl"/>
          </a:blipFill>
          <a:ln w="25400">
            <a:solidFill>
              <a:srgbClr val="000000"/>
            </a:solidFill>
            <a:round/>
            <a:headEnd/>
            <a:tailEnd/>
          </a:ln>
        </p:spPr>
        <p:txBody>
          <a:bodyPr/>
          <a:lstStyle>
            <a:lvl1pPr>
              <a:defRPr sz="3600">
                <a:solidFill>
                  <a:srgbClr val="FFFFFF"/>
                </a:solidFill>
                <a:latin typeface="Gill Sans" charset="0"/>
                <a:ea typeface="ヒラギノ角ゴ ProN W3" charset="-128"/>
                <a:sym typeface="Gill Sans" charset="0"/>
              </a:defRPr>
            </a:lvl1pPr>
            <a:lvl2pPr marL="742950" indent="-285750">
              <a:defRPr sz="3600">
                <a:solidFill>
                  <a:srgbClr val="FFFFFF"/>
                </a:solidFill>
                <a:latin typeface="Gill Sans" charset="0"/>
                <a:ea typeface="ヒラギノ角ゴ ProN W3" charset="-128"/>
                <a:sym typeface="Gill Sans" charset="0"/>
              </a:defRPr>
            </a:lvl2pPr>
            <a:lvl3pPr marL="1143000" indent="-228600">
              <a:defRPr sz="3600">
                <a:solidFill>
                  <a:srgbClr val="FFFFFF"/>
                </a:solidFill>
                <a:latin typeface="Gill Sans" charset="0"/>
                <a:ea typeface="ヒラギノ角ゴ ProN W3" charset="-128"/>
                <a:sym typeface="Gill Sans" charset="0"/>
              </a:defRPr>
            </a:lvl3pPr>
            <a:lvl4pPr marL="1600200" indent="-228600">
              <a:defRPr sz="3600">
                <a:solidFill>
                  <a:srgbClr val="FFFFFF"/>
                </a:solidFill>
                <a:latin typeface="Gill Sans" charset="0"/>
                <a:ea typeface="ヒラギノ角ゴ ProN W3" charset="-128"/>
                <a:sym typeface="Gill Sans" charset="0"/>
              </a:defRPr>
            </a:lvl4pPr>
            <a:lvl5pPr marL="2057400" indent="-228600">
              <a:defRPr sz="36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r>
              <a:rPr lang="en-US" altLang="en-US" sz="1800" dirty="0">
                <a:solidFill>
                  <a:srgbClr val="000000"/>
                </a:solidFill>
              </a:rPr>
              <a:t>Transactions</a:t>
            </a:r>
          </a:p>
          <a:p>
            <a:pPr algn="ctr" eaLnBrk="1" hangingPunct="1"/>
            <a:r>
              <a:rPr lang="en-US" altLang="en-US" sz="1800" dirty="0">
                <a:solidFill>
                  <a:srgbClr val="000000"/>
                </a:solidFill>
              </a:rPr>
              <a:t>Sorted</a:t>
            </a:r>
          </a:p>
        </p:txBody>
      </p:sp>
      <p:sp>
        <p:nvSpPr>
          <p:cNvPr id="6151" name="Decision 11"/>
          <p:cNvSpPr>
            <a:spLocks noChangeArrowheads="1"/>
          </p:cNvSpPr>
          <p:nvPr/>
        </p:nvSpPr>
        <p:spPr bwMode="auto">
          <a:xfrm>
            <a:off x="2128838" y="2057400"/>
            <a:ext cx="1628775" cy="771525"/>
          </a:xfrm>
          <a:prstGeom prst="flowChartDecision">
            <a:avLst/>
          </a:prstGeom>
          <a:blipFill dpi="0" rotWithShape="0">
            <a:blip r:embed="rId4"/>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3600">
                <a:solidFill>
                  <a:srgbClr val="FFFFFF"/>
                </a:solidFill>
                <a:latin typeface="Gill Sans" charset="0"/>
                <a:ea typeface="ヒラギノ角ゴ ProN W3" charset="-128"/>
                <a:sym typeface="Gill Sans" charset="0"/>
              </a:defRPr>
            </a:lvl1pPr>
            <a:lvl2pPr marL="742950" indent="-285750">
              <a:defRPr sz="3600">
                <a:solidFill>
                  <a:srgbClr val="FFFFFF"/>
                </a:solidFill>
                <a:latin typeface="Gill Sans" charset="0"/>
                <a:ea typeface="ヒラギノ角ゴ ProN W3" charset="-128"/>
                <a:sym typeface="Gill Sans" charset="0"/>
              </a:defRPr>
            </a:lvl2pPr>
            <a:lvl3pPr marL="1143000" indent="-228600">
              <a:defRPr sz="3600">
                <a:solidFill>
                  <a:srgbClr val="FFFFFF"/>
                </a:solidFill>
                <a:latin typeface="Gill Sans" charset="0"/>
                <a:ea typeface="ヒラギノ角ゴ ProN W3" charset="-128"/>
                <a:sym typeface="Gill Sans" charset="0"/>
              </a:defRPr>
            </a:lvl3pPr>
            <a:lvl4pPr marL="1600200" indent="-228600">
              <a:defRPr sz="3600">
                <a:solidFill>
                  <a:srgbClr val="FFFFFF"/>
                </a:solidFill>
                <a:latin typeface="Gill Sans" charset="0"/>
                <a:ea typeface="ヒラギノ角ゴ ProN W3" charset="-128"/>
                <a:sym typeface="Gill Sans" charset="0"/>
              </a:defRPr>
            </a:lvl4pPr>
            <a:lvl5pPr marL="2057400" indent="-228600">
              <a:defRPr sz="36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r>
              <a:rPr lang="en-US" altLang="en-US" sz="1800" dirty="0">
                <a:solidFill>
                  <a:srgbClr val="000000"/>
                </a:solidFill>
              </a:rPr>
              <a:t>Merge</a:t>
            </a:r>
          </a:p>
        </p:txBody>
      </p:sp>
      <p:cxnSp>
        <p:nvCxnSpPr>
          <p:cNvPr id="6152" name="Elbow Connector 13"/>
          <p:cNvCxnSpPr>
            <a:cxnSpLocks noChangeShapeType="1"/>
            <a:stCxn id="7" idx="2"/>
            <a:endCxn id="6151" idx="1"/>
          </p:cNvCxnSpPr>
          <p:nvPr/>
        </p:nvCxnSpPr>
        <p:spPr bwMode="auto">
          <a:xfrm rot="16200000" flipH="1">
            <a:off x="1271587" y="1585912"/>
            <a:ext cx="557213" cy="1157288"/>
          </a:xfrm>
          <a:prstGeom prst="bentConnector2">
            <a:avLst/>
          </a:prstGeom>
          <a:noFill/>
          <a:ln w="76200">
            <a:solidFill>
              <a:srgbClr val="FF00FF"/>
            </a:solidFill>
            <a:round/>
            <a:headEnd/>
            <a:tailEnd type="triangle" w="med" len="med"/>
          </a:ln>
          <a:extLst>
            <a:ext uri="{909E8E84-426E-40dd-AFC4-6F175D3DCCD1}">
              <a14:hiddenFill xmlns="" xmlns:a14="http://schemas.microsoft.com/office/drawing/2010/main">
                <a:noFill/>
              </a14:hiddenFill>
            </a:ext>
          </a:extLst>
        </p:spPr>
      </p:cxnSp>
      <p:cxnSp>
        <p:nvCxnSpPr>
          <p:cNvPr id="6153" name="Elbow Connector 14"/>
          <p:cNvCxnSpPr>
            <a:cxnSpLocks noChangeShapeType="1"/>
            <a:stCxn id="6150" idx="0"/>
            <a:endCxn id="6151" idx="2"/>
          </p:cNvCxnSpPr>
          <p:nvPr/>
        </p:nvCxnSpPr>
        <p:spPr bwMode="auto">
          <a:xfrm rot="5400000" flipH="1" flipV="1">
            <a:off x="2484685" y="2927598"/>
            <a:ext cx="557213" cy="359866"/>
          </a:xfrm>
          <a:prstGeom prst="bentConnector3">
            <a:avLst>
              <a:gd name="adj1" fmla="val 50000"/>
            </a:avLst>
          </a:prstGeom>
          <a:noFill/>
          <a:ln w="76200">
            <a:solidFill>
              <a:srgbClr val="FF00FF"/>
            </a:solidFill>
            <a:round/>
            <a:headEnd/>
            <a:tailEnd type="triangle" w="med" len="med"/>
          </a:ln>
          <a:extLst>
            <a:ext uri="{909E8E84-426E-40dd-AFC4-6F175D3DCCD1}">
              <a14:hiddenFill xmlns="" xmlns:a14="http://schemas.microsoft.com/office/drawing/2010/main">
                <a:noFill/>
              </a14:hiddenFill>
            </a:ext>
          </a:extLst>
        </p:spPr>
      </p:cxnSp>
      <p:cxnSp>
        <p:nvCxnSpPr>
          <p:cNvPr id="6154" name="Elbow Connector 18"/>
          <p:cNvCxnSpPr>
            <a:cxnSpLocks noChangeShapeType="1"/>
            <a:stCxn id="6151" idx="3"/>
            <a:endCxn id="8" idx="2"/>
          </p:cNvCxnSpPr>
          <p:nvPr/>
        </p:nvCxnSpPr>
        <p:spPr bwMode="auto">
          <a:xfrm flipV="1">
            <a:off x="3757612" y="1928813"/>
            <a:ext cx="1071563" cy="514350"/>
          </a:xfrm>
          <a:prstGeom prst="bentConnector2">
            <a:avLst/>
          </a:prstGeom>
          <a:noFill/>
          <a:ln w="76200">
            <a:solidFill>
              <a:srgbClr val="FF00FF"/>
            </a:solidFill>
            <a:round/>
            <a:headEnd/>
            <a:tailEnd type="triangle" w="med" len="med"/>
          </a:ln>
          <a:extLst>
            <a:ext uri="{909E8E84-426E-40dd-AFC4-6F175D3DCCD1}">
              <a14:hiddenFill xmlns="" xmlns:a14="http://schemas.microsoft.com/office/drawing/2010/main">
                <a:noFill/>
              </a14:hiddenFill>
            </a:ext>
          </a:extLst>
        </p:spPr>
      </p:cxnSp>
      <p:sp>
        <p:nvSpPr>
          <p:cNvPr id="6155" name="TextBox 23"/>
          <p:cNvSpPr txBox="1">
            <a:spLocks noChangeArrowheads="1"/>
          </p:cNvSpPr>
          <p:nvPr/>
        </p:nvSpPr>
        <p:spPr bwMode="auto">
          <a:xfrm>
            <a:off x="2258785" y="599182"/>
            <a:ext cx="1255473" cy="13388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a:solidFill>
                  <a:srgbClr val="FFFF00"/>
                </a:solidFill>
              </a:rPr>
              <a:t>Sequential</a:t>
            </a:r>
          </a:p>
          <a:p>
            <a:pPr algn="ctr" eaLnBrk="1" hangingPunct="1">
              <a:spcBef>
                <a:spcPct val="0"/>
              </a:spcBef>
              <a:buSzTx/>
              <a:buFontTx/>
              <a:buNone/>
            </a:pPr>
            <a:r>
              <a:rPr lang="en-US" altLang="en-US" sz="2025">
                <a:solidFill>
                  <a:srgbClr val="FFFF00"/>
                </a:solidFill>
              </a:rPr>
              <a:t>Master</a:t>
            </a:r>
          </a:p>
          <a:p>
            <a:pPr algn="ctr" eaLnBrk="1" hangingPunct="1">
              <a:spcBef>
                <a:spcPct val="0"/>
              </a:spcBef>
              <a:buSzTx/>
              <a:buFontTx/>
              <a:buNone/>
            </a:pPr>
            <a:r>
              <a:rPr lang="en-US" altLang="en-US" sz="2025">
                <a:solidFill>
                  <a:srgbClr val="FFFF00"/>
                </a:solidFill>
              </a:rPr>
              <a:t>Update</a:t>
            </a:r>
          </a:p>
          <a:p>
            <a:pPr algn="ctr" eaLnBrk="1" hangingPunct="1">
              <a:spcBef>
                <a:spcPct val="0"/>
              </a:spcBef>
              <a:buSzTx/>
              <a:buFontTx/>
              <a:buNone/>
            </a:pPr>
            <a:r>
              <a:rPr lang="en-US" altLang="en-US" sz="2025">
                <a:solidFill>
                  <a:srgbClr val="FFFF00"/>
                </a:solidFill>
              </a:rPr>
              <a:t>1970s</a:t>
            </a:r>
          </a:p>
        </p:txBody>
      </p:sp>
    </p:spTree>
    <p:extLst>
      <p:ext uri="{BB962C8B-B14F-4D97-AF65-F5344CB8AC3E}">
        <p14:creationId xmlns:p14="http://schemas.microsoft.com/office/powerpoint/2010/main" val="1919318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Update</a:t>
            </a:r>
          </a:p>
        </p:txBody>
      </p:sp>
      <p:sp>
        <p:nvSpPr>
          <p:cNvPr id="419" name="Shape 419"/>
          <p:cNvSpPr txBox="1">
            <a:spLocks noGrp="1"/>
          </p:cNvSpPr>
          <p:nvPr>
            <p:ph type="body" idx="1"/>
          </p:nvPr>
        </p:nvSpPr>
        <p:spPr>
          <a:xfrm>
            <a:off x="650081" y="1464469"/>
            <a:ext cx="7836750" cy="837280"/>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Allows the updating of a field with a where clause</a:t>
            </a:r>
          </a:p>
        </p:txBody>
      </p:sp>
      <p:sp>
        <p:nvSpPr>
          <p:cNvPr id="420" name="Shape 420"/>
          <p:cNvSpPr txBox="1"/>
          <p:nvPr/>
        </p:nvSpPr>
        <p:spPr>
          <a:xfrm>
            <a:off x="122793" y="3154239"/>
            <a:ext cx="8853974" cy="8792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UPDATE</a:t>
            </a:r>
            <a:r>
              <a:rPr lang="en" sz="2400" u="none" strike="noStrike" cap="none" dirty="0">
                <a:solidFill>
                  <a:srgbClr val="FFFF00"/>
                </a:solidFill>
                <a:latin typeface="Arial" charset="0"/>
                <a:ea typeface="Arial" charset="0"/>
                <a:cs typeface="Arial" charset="0"/>
                <a:sym typeface="Cabin"/>
              </a:rPr>
              <a:t> Users </a:t>
            </a:r>
            <a:r>
              <a:rPr lang="en" sz="2400" u="none" strike="noStrike" cap="none" dirty="0">
                <a:solidFill>
                  <a:srgbClr val="FF7F00"/>
                </a:solidFill>
                <a:latin typeface="Arial" charset="0"/>
                <a:ea typeface="Arial" charset="0"/>
                <a:cs typeface="Arial" charset="0"/>
                <a:sym typeface="Cabin"/>
              </a:rPr>
              <a:t>SET</a:t>
            </a:r>
            <a:r>
              <a:rPr lang="en" sz="2400" u="none" strike="noStrike" cap="none" dirty="0">
                <a:solidFill>
                  <a:srgbClr val="FFFF00"/>
                </a:solidFill>
                <a:latin typeface="Arial" charset="0"/>
                <a:ea typeface="Arial" charset="0"/>
                <a:cs typeface="Arial" charset="0"/>
                <a:sym typeface="Cabin"/>
              </a:rPr>
              <a:t> name='Charles' </a:t>
            </a:r>
            <a:r>
              <a:rPr lang="en" sz="2400" u="none" strike="noStrike" cap="none" dirty="0">
                <a:solidFill>
                  <a:srgbClr val="FF7F00"/>
                </a:solidFill>
                <a:latin typeface="Arial" charset="0"/>
                <a:ea typeface="Arial" charset="0"/>
                <a:cs typeface="Arial" charset="0"/>
                <a:sym typeface="Cabin"/>
              </a:rPr>
              <a:t>WHERE</a:t>
            </a:r>
            <a:r>
              <a:rPr lang="en" sz="2400" u="none" strike="noStrike" cap="none" dirty="0">
                <a:solidFill>
                  <a:srgbClr val="FFFF00"/>
                </a:solidFill>
                <a:latin typeface="Arial" charset="0"/>
                <a:ea typeface="Arial" charset="0"/>
                <a:cs typeface="Arial" charset="0"/>
                <a:sym typeface="Cabin"/>
              </a:rPr>
              <a:t> email='</a:t>
            </a:r>
            <a:r>
              <a:rPr lang="en" sz="2400" u="none" strike="noStrike" cap="none" dirty="0" err="1">
                <a:solidFill>
                  <a:srgbClr val="FFFF00"/>
                </a:solidFill>
                <a:latin typeface="Arial" charset="0"/>
                <a:ea typeface="Arial" charset="0"/>
                <a:cs typeface="Arial" charset="0"/>
                <a:sym typeface="Cabin"/>
              </a:rPr>
              <a:t>csev@umich.edu</a:t>
            </a:r>
            <a:r>
              <a:rPr lang="en" sz="2400" u="none" strike="noStrike" cap="none" dirty="0">
                <a:solidFill>
                  <a:srgbClr val="FF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Shape 425" descr="Screen Shot 2015-08-10 at 8.36.10 AM.png"/>
          <p:cNvPicPr preferRelativeResize="0"/>
          <p:nvPr/>
        </p:nvPicPr>
        <p:blipFill rotWithShape="1">
          <a:blip r:embed="rId3">
            <a:alphaModFix/>
          </a:blip>
          <a:srcRect/>
          <a:stretch/>
        </p:blipFill>
        <p:spPr>
          <a:xfrm>
            <a:off x="489285" y="288758"/>
            <a:ext cx="7178842" cy="4740442"/>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descr="Screen Shot 2015-08-10 at 8.36.10 AM.png"/>
          <p:cNvPicPr preferRelativeResize="0"/>
          <p:nvPr/>
        </p:nvPicPr>
        <p:blipFill rotWithShape="1">
          <a:blip r:embed="rId3">
            <a:alphaModFix/>
          </a:blip>
          <a:srcRect/>
          <a:stretch/>
        </p:blipFill>
        <p:spPr>
          <a:xfrm>
            <a:off x="-272716" y="280737"/>
            <a:ext cx="6938211" cy="4542079"/>
          </a:xfrm>
          <a:prstGeom prst="rect">
            <a:avLst/>
          </a:prstGeom>
          <a:noFill/>
          <a:ln>
            <a:noFill/>
          </a:ln>
        </p:spPr>
      </p:pic>
      <p:grpSp>
        <p:nvGrpSpPr>
          <p:cNvPr id="4" name="Group 3"/>
          <p:cNvGrpSpPr/>
          <p:nvPr/>
        </p:nvGrpSpPr>
        <p:grpSpPr>
          <a:xfrm>
            <a:off x="2999874" y="824977"/>
            <a:ext cx="6361850" cy="4222810"/>
            <a:chOff x="1636876" y="417634"/>
            <a:chExt cx="7748911" cy="5143500"/>
          </a:xfrm>
        </p:grpSpPr>
        <p:pic>
          <p:nvPicPr>
            <p:cNvPr id="431" name="Shape 431" descr="Screen Shot 2015-08-10 at 8.36.36 AM.png"/>
            <p:cNvPicPr preferRelativeResize="0"/>
            <p:nvPr/>
          </p:nvPicPr>
          <p:blipFill rotWithShape="1">
            <a:blip r:embed="rId4">
              <a:alphaModFix/>
            </a:blip>
            <a:srcRect/>
            <a:stretch/>
          </p:blipFill>
          <p:spPr>
            <a:xfrm>
              <a:off x="1636876" y="417634"/>
              <a:ext cx="7748911" cy="5143500"/>
            </a:xfrm>
            <a:prstGeom prst="rect">
              <a:avLst/>
            </a:prstGeom>
            <a:noFill/>
            <a:ln>
              <a:noFill/>
            </a:ln>
          </p:spPr>
        </p:pic>
        <p:sp>
          <p:nvSpPr>
            <p:cNvPr id="432" name="Shape 432"/>
            <p:cNvSpPr/>
            <p:nvPr/>
          </p:nvSpPr>
          <p:spPr>
            <a:xfrm flipH="1">
              <a:off x="3873560" y="1893093"/>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Retrieving Records:</a:t>
            </a:r>
            <a:r>
              <a:rPr lang="en" sz="4300" u="none" strike="noStrike" cap="none" dirty="0">
                <a:solidFill>
                  <a:schemeClr val="lt1"/>
                </a:solidFill>
                <a:latin typeface="Arial" charset="0"/>
                <a:ea typeface="Arial" charset="0"/>
                <a:cs typeface="Arial" charset="0"/>
                <a:sym typeface="Cabin"/>
              </a:rPr>
              <a:t> </a:t>
            </a:r>
            <a:r>
              <a:rPr lang="en" sz="4300" u="none" strike="noStrike" cap="none" dirty="0">
                <a:solidFill>
                  <a:srgbClr val="FF7F00"/>
                </a:solidFill>
                <a:latin typeface="Arial" charset="0"/>
                <a:ea typeface="Arial" charset="0"/>
                <a:cs typeface="Arial" charset="0"/>
                <a:sym typeface="Cabin"/>
              </a:rPr>
              <a:t>Select</a:t>
            </a:r>
          </a:p>
        </p:txBody>
      </p:sp>
      <p:sp>
        <p:nvSpPr>
          <p:cNvPr id="438" name="Shape 438"/>
          <p:cNvSpPr txBox="1">
            <a:spLocks noGrp="1"/>
          </p:cNvSpPr>
          <p:nvPr>
            <p:ph type="body" idx="1"/>
          </p:nvPr>
        </p:nvSpPr>
        <p:spPr>
          <a:xfrm>
            <a:off x="650081" y="1428692"/>
            <a:ext cx="7836750" cy="1156523"/>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The select statement retrieves a group of records - you can either retrieve all the records or a subset of the records with a WHERE clause</a:t>
            </a:r>
          </a:p>
        </p:txBody>
      </p:sp>
      <p:sp>
        <p:nvSpPr>
          <p:cNvPr id="439" name="Shape 439"/>
          <p:cNvSpPr txBox="1"/>
          <p:nvPr/>
        </p:nvSpPr>
        <p:spPr>
          <a:xfrm>
            <a:off x="215136" y="3110664"/>
            <a:ext cx="8536178"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a:t>
            </a:r>
          </a:p>
        </p:txBody>
      </p:sp>
      <p:sp>
        <p:nvSpPr>
          <p:cNvPr id="440" name="Shape 440"/>
          <p:cNvSpPr txBox="1"/>
          <p:nvPr/>
        </p:nvSpPr>
        <p:spPr>
          <a:xfrm>
            <a:off x="127212" y="3803607"/>
            <a:ext cx="8920842"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 </a:t>
            </a:r>
            <a:r>
              <a:rPr lang="en" sz="2500" u="none" strike="noStrike" cap="none" dirty="0">
                <a:solidFill>
                  <a:srgbClr val="FF7F00"/>
                </a:solidFill>
                <a:latin typeface="Arial" charset="0"/>
                <a:ea typeface="Arial" charset="0"/>
                <a:cs typeface="Arial" charset="0"/>
                <a:sym typeface="Cabin"/>
              </a:rPr>
              <a:t>WHERE</a:t>
            </a:r>
            <a:r>
              <a:rPr lang="en" sz="2500" u="none" strike="noStrike" cap="none" dirty="0">
                <a:solidFill>
                  <a:srgbClr val="FFFF00"/>
                </a:solidFill>
                <a:latin typeface="Arial" charset="0"/>
                <a:ea typeface="Arial" charset="0"/>
                <a:cs typeface="Arial" charset="0"/>
                <a:sym typeface="Cabin"/>
              </a:rPr>
              <a:t> email='</a:t>
            </a:r>
            <a:r>
              <a:rPr lang="en" sz="2500" u="none" strike="noStrike" cap="none" dirty="0" err="1">
                <a:solidFill>
                  <a:srgbClr val="FFFF00"/>
                </a:solidFill>
                <a:latin typeface="Arial" charset="0"/>
                <a:ea typeface="Arial" charset="0"/>
                <a:cs typeface="Arial" charset="0"/>
                <a:sym typeface="Cabin"/>
              </a:rPr>
              <a:t>csev@umich.edu</a:t>
            </a:r>
            <a:r>
              <a:rPr lang="en" sz="2500" u="none" strike="noStrike" cap="none" dirty="0">
                <a:solidFill>
                  <a:srgbClr val="FF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descr="Screen Shot 2015-08-10 at 8.38.40 AM.png"/>
          <p:cNvPicPr preferRelativeResize="0"/>
          <p:nvPr/>
        </p:nvPicPr>
        <p:blipFill rotWithShape="1">
          <a:blip r:embed="rId3">
            <a:alphaModFix/>
          </a:blip>
          <a:srcRect/>
          <a:stretch/>
        </p:blipFill>
        <p:spPr>
          <a:xfrm>
            <a:off x="425116" y="304800"/>
            <a:ext cx="7138737" cy="4708358"/>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Shape 450" descr="Screen Shot 2015-08-10 at 8.38.51 AM.png"/>
          <p:cNvPicPr preferRelativeResize="0"/>
          <p:nvPr/>
        </p:nvPicPr>
        <p:blipFill rotWithShape="1">
          <a:blip r:embed="rId3">
            <a:alphaModFix/>
          </a:blip>
          <a:srcRect/>
          <a:stretch/>
        </p:blipFill>
        <p:spPr>
          <a:xfrm>
            <a:off x="441158" y="292828"/>
            <a:ext cx="7154779" cy="4749132"/>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Sorting with</a:t>
            </a:r>
            <a:r>
              <a:rPr lang="en" sz="4300" u="none" strike="noStrike" cap="none" dirty="0">
                <a:solidFill>
                  <a:srgbClr val="FF7F00"/>
                </a:solidFill>
                <a:latin typeface="Arial" charset="0"/>
                <a:ea typeface="Arial" charset="0"/>
                <a:cs typeface="Arial" charset="0"/>
                <a:sym typeface="Cabin"/>
              </a:rPr>
              <a:t> ORDER BY</a:t>
            </a:r>
          </a:p>
        </p:txBody>
      </p:sp>
      <p:sp>
        <p:nvSpPr>
          <p:cNvPr id="456" name="Shape 456"/>
          <p:cNvSpPr txBox="1">
            <a:spLocks noGrp="1"/>
          </p:cNvSpPr>
          <p:nvPr>
            <p:ph type="body" idx="1"/>
          </p:nvPr>
        </p:nvSpPr>
        <p:spPr>
          <a:xfrm>
            <a:off x="650081" y="1464468"/>
            <a:ext cx="7836750" cy="1018699"/>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You can add an </a:t>
            </a:r>
            <a:r>
              <a:rPr lang="en" sz="2000" u="none" strike="noStrike" cap="none" dirty="0">
                <a:solidFill>
                  <a:srgbClr val="FF7F00"/>
                </a:solidFill>
                <a:latin typeface="Arial" charset="0"/>
                <a:ea typeface="Arial" charset="0"/>
                <a:cs typeface="Arial" charset="0"/>
                <a:sym typeface="Cabin"/>
              </a:rPr>
              <a:t>ORDER BY </a:t>
            </a:r>
            <a:r>
              <a:rPr lang="en" sz="2000" u="none" strike="noStrike" cap="none" dirty="0">
                <a:solidFill>
                  <a:schemeClr val="lt1"/>
                </a:solidFill>
                <a:latin typeface="Arial" charset="0"/>
                <a:ea typeface="Arial" charset="0"/>
                <a:cs typeface="Arial" charset="0"/>
                <a:sym typeface="Cabin"/>
              </a:rPr>
              <a:t>clause to </a:t>
            </a:r>
            <a:r>
              <a:rPr lang="en" sz="2000" u="none" strike="noStrike" cap="none" dirty="0">
                <a:solidFill>
                  <a:srgbClr val="FF7F00"/>
                </a:solidFill>
                <a:latin typeface="Arial" charset="0"/>
                <a:ea typeface="Arial" charset="0"/>
                <a:cs typeface="Arial" charset="0"/>
                <a:sym typeface="Cabin"/>
              </a:rPr>
              <a:t>SELECT</a:t>
            </a:r>
            <a:r>
              <a:rPr lang="en" sz="2000" u="none" strike="noStrike" cap="none" dirty="0">
                <a:solidFill>
                  <a:schemeClr val="lt1"/>
                </a:solidFill>
                <a:latin typeface="Arial" charset="0"/>
                <a:ea typeface="Arial" charset="0"/>
                <a:cs typeface="Arial" charset="0"/>
                <a:sym typeface="Cabin"/>
              </a:rPr>
              <a:t> statements to get the results sorted in ascending or descending order</a:t>
            </a:r>
          </a:p>
        </p:txBody>
      </p:sp>
      <p:sp>
        <p:nvSpPr>
          <p:cNvPr id="457" name="Shape 457"/>
          <p:cNvSpPr txBox="1"/>
          <p:nvPr/>
        </p:nvSpPr>
        <p:spPr>
          <a:xfrm>
            <a:off x="296740" y="3321843"/>
            <a:ext cx="8605472"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email</a:t>
            </a:r>
          </a:p>
        </p:txBody>
      </p:sp>
      <p:sp>
        <p:nvSpPr>
          <p:cNvPr id="458" name="Shape 458"/>
          <p:cNvSpPr txBox="1"/>
          <p:nvPr/>
        </p:nvSpPr>
        <p:spPr>
          <a:xfrm>
            <a:off x="109904" y="3986212"/>
            <a:ext cx="8715374" cy="421480"/>
          </a:xfrm>
          <a:prstGeom prst="rect">
            <a:avLst/>
          </a:prstGeom>
          <a:noFill/>
          <a:ln>
            <a:noFill/>
          </a:ln>
        </p:spPr>
        <p:txBody>
          <a:bodyPr lIns="0" tIns="0" rIns="0" bIns="0" anchor="ctr" anchorCtr="0">
            <a:noAutofit/>
          </a:bodyPr>
          <a:lstStyle/>
          <a:p>
            <a:pPr lvl="0" algn="ctr">
              <a:buClr>
                <a:srgbClr val="FF7F00"/>
              </a:buClr>
              <a:buSzPct val="25000"/>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smtClean="0">
                <a:solidFill>
                  <a:srgbClr val="FFFF00"/>
                </a:solidFill>
                <a:latin typeface="Arial" charset="0"/>
                <a:ea typeface="Arial" charset="0"/>
                <a:cs typeface="Arial" charset="0"/>
                <a:sym typeface="Cabin"/>
              </a:rPr>
              <a:t>name</a:t>
            </a:r>
            <a:r>
              <a:rPr lang="en-US" sz="2500" u="none" strike="noStrike" cap="none" smtClean="0">
                <a:solidFill>
                  <a:srgbClr val="FFFF00"/>
                </a:solidFill>
                <a:latin typeface="Arial" charset="0"/>
                <a:ea typeface="Arial" charset="0"/>
                <a:cs typeface="Arial" charset="0"/>
                <a:sym typeface="Cabin"/>
              </a:rPr>
              <a:t> </a:t>
            </a:r>
            <a:r>
              <a:rPr lang="en-US" sz="2500" smtClean="0">
                <a:solidFill>
                  <a:srgbClr val="FF7F00"/>
                </a:solidFill>
                <a:latin typeface="Arial" charset="0"/>
                <a:ea typeface="Arial" charset="0"/>
                <a:cs typeface="Arial" charset="0"/>
                <a:sym typeface="Cabin"/>
              </a:rPr>
              <a:t>DESC</a:t>
            </a:r>
            <a:endParaRPr lang="en" sz="2500" u="none" strike="noStrike" cap="none" dirty="0">
              <a:solidFill>
                <a:srgbClr val="FFFF00"/>
              </a:solidFill>
              <a:latin typeface="Arial" charset="0"/>
              <a:ea typeface="Arial" charset="0"/>
              <a:cs typeface="Arial" charset="0"/>
              <a:sym typeface="Cabin"/>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Shape 463" descr="Screen Shot 2015-08-10 at 8.57.04 AM.png"/>
          <p:cNvPicPr preferRelativeResize="0"/>
          <p:nvPr/>
        </p:nvPicPr>
        <p:blipFill rotWithShape="1">
          <a:blip r:embed="rId3">
            <a:alphaModFix/>
          </a:blip>
          <a:srcRect/>
          <a:stretch/>
        </p:blipFill>
        <p:spPr>
          <a:xfrm>
            <a:off x="1035571" y="264694"/>
            <a:ext cx="7350137" cy="4878805"/>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 Summary</a:t>
            </a:r>
          </a:p>
        </p:txBody>
      </p:sp>
      <p:sp>
        <p:nvSpPr>
          <p:cNvPr id="469" name="Shape 469"/>
          <p:cNvSpPr txBox="1"/>
          <p:nvPr/>
        </p:nvSpPr>
        <p:spPr>
          <a:xfrm>
            <a:off x="3097708" y="2950368"/>
            <a:ext cx="276648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a:t>
            </a:r>
            <a:r>
              <a:rPr lang="en" sz="1700" i="0" u="none" strike="noStrike" cap="none">
                <a:solidFill>
                  <a:srgbClr val="FFFF00"/>
                </a:solidFill>
                <a:latin typeface="Courier"/>
                <a:ea typeface="Courier New"/>
                <a:cs typeface="Courier"/>
                <a:sym typeface="Courier New"/>
              </a:rPr>
              <a:t> *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a:t>
            </a:r>
          </a:p>
        </p:txBody>
      </p:sp>
      <p:sp>
        <p:nvSpPr>
          <p:cNvPr id="470" name="Shape 470"/>
          <p:cNvSpPr txBox="1"/>
          <p:nvPr/>
        </p:nvSpPr>
        <p:spPr>
          <a:xfrm>
            <a:off x="859928" y="3421856"/>
            <a:ext cx="724291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 </a:t>
            </a:r>
            <a:r>
              <a:rPr lang="en" sz="1700" i="0" u="none" strike="noStrike" cap="none">
                <a:solidFill>
                  <a:srgbClr val="FFFF00"/>
                </a:solidFill>
                <a:latin typeface="Courier"/>
                <a:ea typeface="Courier New"/>
                <a:cs typeface="Courier"/>
                <a:sym typeface="Courier New"/>
              </a:rPr>
              <a:t>*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WHERE </a:t>
            </a:r>
            <a:r>
              <a:rPr lang="en" sz="1700" i="0" u="none" strike="noStrike" cap="none">
                <a:solidFill>
                  <a:srgbClr val="FFFF00"/>
                </a:solidFill>
                <a:latin typeface="Courier"/>
                <a:ea typeface="Courier New"/>
                <a:cs typeface="Courier"/>
                <a:sym typeface="Courier New"/>
              </a:rPr>
              <a:t>email='csev@umich.edu'</a:t>
            </a:r>
          </a:p>
        </p:txBody>
      </p:sp>
      <p:sp>
        <p:nvSpPr>
          <p:cNvPr id="471" name="Shape 471"/>
          <p:cNvSpPr txBox="1"/>
          <p:nvPr/>
        </p:nvSpPr>
        <p:spPr>
          <a:xfrm>
            <a:off x="518814" y="2436018"/>
            <a:ext cx="8095612" cy="4071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UPDATE</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SET</a:t>
            </a:r>
            <a:r>
              <a:rPr lang="en" sz="1700" i="0" u="none" strike="noStrike" cap="none">
                <a:solidFill>
                  <a:srgbClr val="FFFF00"/>
                </a:solidFill>
                <a:latin typeface="Courier"/>
                <a:ea typeface="Courier New"/>
                <a:cs typeface="Courier"/>
                <a:sym typeface="Courier New"/>
              </a:rPr>
              <a:t> name="Charles" </a:t>
            </a:r>
            <a:r>
              <a:rPr lang="en" sz="1700" i="0" u="none" strike="noStrike" cap="none">
                <a:solidFill>
                  <a:srgbClr val="FF6600"/>
                </a:solidFill>
                <a:latin typeface="Courier"/>
                <a:ea typeface="Courier New"/>
                <a:cs typeface="Courier"/>
                <a:sym typeface="Courier New"/>
              </a:rPr>
              <a:t>WHERE</a:t>
            </a:r>
            <a:r>
              <a:rPr lang="en" sz="1700" i="0" u="none" strike="noStrike" cap="none">
                <a:solidFill>
                  <a:srgbClr val="FFFF00"/>
                </a:solidFill>
                <a:latin typeface="Courier"/>
                <a:ea typeface="Courier New"/>
                <a:cs typeface="Courier"/>
                <a:sym typeface="Courier New"/>
              </a:rPr>
              <a:t> email='csev@umich.edu'</a:t>
            </a:r>
          </a:p>
        </p:txBody>
      </p:sp>
      <p:sp>
        <p:nvSpPr>
          <p:cNvPr id="472" name="Shape 472"/>
          <p:cNvSpPr txBox="1"/>
          <p:nvPr/>
        </p:nvSpPr>
        <p:spPr>
          <a:xfrm>
            <a:off x="211907" y="1445006"/>
            <a:ext cx="8809424"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ourier New"/>
              <a:buNone/>
            </a:pPr>
            <a:r>
              <a:rPr lang="en" sz="1700" i="0" u="none" strike="noStrike" cap="none">
                <a:solidFill>
                  <a:srgbClr val="FF6600"/>
                </a:solidFill>
                <a:latin typeface="Courier"/>
                <a:ea typeface="Courier New"/>
                <a:cs typeface="Courier"/>
                <a:sym typeface="Courier New"/>
              </a:rPr>
              <a:t>INSERT INTO </a:t>
            </a:r>
            <a:r>
              <a:rPr lang="en" sz="1700" i="0" u="none" strike="noStrike" cap="none">
                <a:solidFill>
                  <a:srgbClr val="FFFF00"/>
                </a:solidFill>
                <a:latin typeface="Courier"/>
                <a:ea typeface="Courier New"/>
                <a:cs typeface="Courier"/>
                <a:sym typeface="Courier New"/>
              </a:rPr>
              <a:t>Users (name, email) </a:t>
            </a:r>
            <a:r>
              <a:rPr lang="en" sz="1700" i="0" u="none" strike="noStrike" cap="none">
                <a:solidFill>
                  <a:srgbClr val="FF6600"/>
                </a:solidFill>
                <a:latin typeface="Courier"/>
                <a:ea typeface="Courier New"/>
                <a:cs typeface="Courier"/>
                <a:sym typeface="Courier New"/>
              </a:rPr>
              <a:t>VALUES</a:t>
            </a:r>
            <a:r>
              <a:rPr lang="en" sz="1700" i="0" u="none" strike="noStrike" cap="none">
                <a:solidFill>
                  <a:srgbClr val="FFFF00"/>
                </a:solidFill>
                <a:latin typeface="Courier"/>
                <a:ea typeface="Courier New"/>
                <a:cs typeface="Courier"/>
                <a:sym typeface="Courier New"/>
              </a:rPr>
              <a:t> ('Kristin', 'kf@umich.edu')</a:t>
            </a:r>
          </a:p>
        </p:txBody>
      </p:sp>
      <p:sp>
        <p:nvSpPr>
          <p:cNvPr id="473" name="Shape 473"/>
          <p:cNvSpPr txBox="1"/>
          <p:nvPr/>
        </p:nvSpPr>
        <p:spPr>
          <a:xfrm>
            <a:off x="1167116" y="1908358"/>
            <a:ext cx="66382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DELETE FROM </a:t>
            </a:r>
            <a:r>
              <a:rPr lang="en" sz="1700" i="0" u="none" strike="noStrike" cap="none">
                <a:solidFill>
                  <a:srgbClr val="FFFF00"/>
                </a:solidFill>
                <a:latin typeface="Courier"/>
                <a:ea typeface="Courier New"/>
                <a:cs typeface="Courier"/>
                <a:sym typeface="Courier New"/>
              </a:rPr>
              <a:t>Users </a:t>
            </a:r>
            <a:r>
              <a:rPr lang="en" sz="1700" i="0" u="none" strike="noStrike" cap="none">
                <a:solidFill>
                  <a:srgbClr val="FF6600"/>
                </a:solidFill>
                <a:latin typeface="Courier"/>
                <a:ea typeface="Courier New"/>
                <a:cs typeface="Courier"/>
                <a:sym typeface="Courier New"/>
              </a:rPr>
              <a:t>WHERE </a:t>
            </a:r>
            <a:r>
              <a:rPr lang="en" sz="1700" i="0" u="none" strike="noStrike" cap="none">
                <a:solidFill>
                  <a:srgbClr val="FFFF00"/>
                </a:solidFill>
                <a:latin typeface="Courier"/>
                <a:ea typeface="Courier New"/>
                <a:cs typeface="Courier"/>
                <a:sym typeface="Courier New"/>
              </a:rPr>
              <a:t>email='ted@umich.edu'</a:t>
            </a:r>
          </a:p>
        </p:txBody>
      </p:sp>
      <p:sp>
        <p:nvSpPr>
          <p:cNvPr id="474" name="Shape 474"/>
          <p:cNvSpPr txBox="1"/>
          <p:nvPr/>
        </p:nvSpPr>
        <p:spPr>
          <a:xfrm>
            <a:off x="2190452" y="3936206"/>
            <a:ext cx="4588987" cy="4215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a:t>
            </a:r>
            <a:r>
              <a:rPr lang="en" sz="1700" i="0" u="none" strike="noStrike" cap="none">
                <a:solidFill>
                  <a:srgbClr val="FFFF00"/>
                </a:solidFill>
                <a:latin typeface="Courier"/>
                <a:ea typeface="Courier New"/>
                <a:cs typeface="Courier"/>
                <a:sym typeface="Courier New"/>
              </a:rPr>
              <a:t> *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ORDER BY </a:t>
            </a:r>
            <a:r>
              <a:rPr lang="en" sz="1700" i="0" u="none" strike="noStrike" cap="none">
                <a:solidFill>
                  <a:srgbClr val="FFFF00"/>
                </a:solidFill>
                <a:latin typeface="Courier"/>
                <a:ea typeface="Courier New"/>
                <a:cs typeface="Courier"/>
                <a:sym typeface="Courier New"/>
              </a:rPr>
              <a:t>email</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This is not too exciting (so far)</a:t>
            </a:r>
          </a:p>
        </p:txBody>
      </p:sp>
      <p:sp>
        <p:nvSpPr>
          <p:cNvPr id="480" name="Shape 480"/>
          <p:cNvSpPr txBox="1">
            <a:spLocks noGrp="1"/>
          </p:cNvSpPr>
          <p:nvPr>
            <p:ph type="body" idx="1"/>
          </p:nvPr>
        </p:nvSpPr>
        <p:spPr>
          <a:xfrm>
            <a:off x="650081" y="1768832"/>
            <a:ext cx="7836750" cy="2903236"/>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Tables pretty much look like big fast programmable spreadsheets with rows, columns, and commands</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 power comes when we have more than one table and we can exploit the relationships between the tables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a:xfrm>
            <a:off x="650081" y="135731"/>
            <a:ext cx="4007644" cy="1293019"/>
          </a:xfrm>
        </p:spPr>
        <p:txBody>
          <a:bodyPr/>
          <a:lstStyle/>
          <a:p>
            <a:r>
              <a:rPr lang="en-US" altLang="en-US" sz="4000" dirty="0">
                <a:solidFill>
                  <a:srgbClr val="FFD966"/>
                </a:solidFill>
              </a:rPr>
              <a:t>Random Access</a:t>
            </a:r>
          </a:p>
        </p:txBody>
      </p:sp>
      <p:sp>
        <p:nvSpPr>
          <p:cNvPr id="7170" name="Content Placeholder 2"/>
          <p:cNvSpPr>
            <a:spLocks noGrp="1"/>
          </p:cNvSpPr>
          <p:nvPr>
            <p:ph idx="1"/>
          </p:nvPr>
        </p:nvSpPr>
        <p:spPr>
          <a:xfrm>
            <a:off x="391887" y="1464469"/>
            <a:ext cx="4222976" cy="3207544"/>
          </a:xfrm>
        </p:spPr>
        <p:txBody>
          <a:bodyPr/>
          <a:lstStyle/>
          <a:p>
            <a:r>
              <a:rPr lang="en-US" altLang="en-US" sz="2400" dirty="0">
                <a:solidFill>
                  <a:schemeClr val="bg1"/>
                </a:solidFill>
              </a:rPr>
              <a:t>When you can randomly access data...</a:t>
            </a:r>
          </a:p>
          <a:p>
            <a:r>
              <a:rPr lang="en-US" altLang="en-US" sz="2400" dirty="0">
                <a:solidFill>
                  <a:schemeClr val="bg1"/>
                </a:solidFill>
              </a:rPr>
              <a:t>How can you layout data to be most efficient?</a:t>
            </a:r>
          </a:p>
          <a:p>
            <a:r>
              <a:rPr lang="en-US" altLang="en-US" sz="2400" dirty="0">
                <a:solidFill>
                  <a:schemeClr val="bg1"/>
                </a:solidFill>
              </a:rPr>
              <a:t>Sorting might not be the </a:t>
            </a:r>
            <a:r>
              <a:rPr lang="en-US" altLang="en-US" sz="2400">
                <a:solidFill>
                  <a:schemeClr val="bg1"/>
                </a:solidFill>
              </a:rPr>
              <a:t>best </a:t>
            </a:r>
            <a:r>
              <a:rPr lang="en-US" altLang="en-US" sz="2400" smtClean="0">
                <a:solidFill>
                  <a:schemeClr val="bg1"/>
                </a:solidFill>
              </a:rPr>
              <a:t>idea</a:t>
            </a:r>
            <a:endParaRPr lang="en-US" altLang="en-US" sz="2400" dirty="0">
              <a:solidFill>
                <a:schemeClr val="bg1"/>
              </a:solidFill>
            </a:endParaRPr>
          </a:p>
        </p:txBody>
      </p:sp>
      <p:pic>
        <p:nvPicPr>
          <p:cNvPr id="7171" name="Picture 3" descr="Innansicht_Festplatte_512_MB_von_Quantum.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2075" y="1157287"/>
            <a:ext cx="3514725" cy="2868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2" name="Rectangle 4"/>
          <p:cNvSpPr>
            <a:spLocks noChangeArrowheads="1"/>
          </p:cNvSpPr>
          <p:nvPr/>
        </p:nvSpPr>
        <p:spPr bwMode="auto">
          <a:xfrm>
            <a:off x="1828800" y="4295180"/>
            <a:ext cx="7184827" cy="403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dirty="0">
                <a:solidFill>
                  <a:srgbClr val="FFFFFF"/>
                </a:solidFill>
              </a:rPr>
              <a:t>https://</a:t>
            </a:r>
            <a:r>
              <a:rPr lang="en-US" altLang="en-US" sz="2025" dirty="0" err="1">
                <a:solidFill>
                  <a:srgbClr val="FFFFFF"/>
                </a:solidFill>
              </a:rPr>
              <a:t>en.wikipedia.org</a:t>
            </a:r>
            <a:r>
              <a:rPr lang="en-US" altLang="en-US" sz="2025" dirty="0">
                <a:solidFill>
                  <a:srgbClr val="FFFFFF"/>
                </a:solidFill>
              </a:rPr>
              <a:t>/wiki/</a:t>
            </a:r>
            <a:r>
              <a:rPr lang="en-US" altLang="en-US" sz="2025" dirty="0" err="1">
                <a:solidFill>
                  <a:srgbClr val="FFFFFF"/>
                </a:solidFill>
              </a:rPr>
              <a:t>Hard_disk_drive_platter</a:t>
            </a:r>
            <a:endParaRPr lang="en-US" altLang="en-US" sz="2025" dirty="0">
              <a:solidFill>
                <a:srgbClr val="FFFFFF"/>
              </a:solidFill>
            </a:endParaRPr>
          </a:p>
        </p:txBody>
      </p:sp>
    </p:spTree>
    <p:extLst>
      <p:ext uri="{BB962C8B-B14F-4D97-AF65-F5344CB8AC3E}">
        <p14:creationId xmlns:p14="http://schemas.microsoft.com/office/powerpoint/2010/main" val="639210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Complex Data Models and  Relationships</a:t>
            </a:r>
          </a:p>
        </p:txBody>
      </p:sp>
      <p:sp>
        <p:nvSpPr>
          <p:cNvPr id="486" name="Shape 486"/>
          <p:cNvSpPr txBox="1">
            <a:spLocks noGrp="1"/>
          </p:cNvSpPr>
          <p:nvPr>
            <p:ph type="body" idx="1"/>
          </p:nvPr>
        </p:nvSpPr>
        <p:spPr>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sng" strike="noStrike" cap="none">
                <a:solidFill>
                  <a:srgbClr val="FFFF00"/>
                </a:solidFill>
                <a:latin typeface="Arial" charset="0"/>
                <a:ea typeface="Arial" charset="0"/>
                <a:cs typeface="Arial" charset="0"/>
                <a:sym typeface="Cabin"/>
                <a:hlinkClick r:id="rId3"/>
              </a:rPr>
              <a:t>http://en.wikipedia.org/wiki/Relational_model</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Database Design</a:t>
            </a:r>
          </a:p>
        </p:txBody>
      </p:sp>
      <p:sp>
        <p:nvSpPr>
          <p:cNvPr id="492" name="Shape 492"/>
          <p:cNvSpPr txBox="1">
            <a:spLocks noGrp="1"/>
          </p:cNvSpPr>
          <p:nvPr>
            <p:ph type="body" idx="1"/>
          </p:nvPr>
        </p:nvSpPr>
        <p:spPr>
          <a:xfrm>
            <a:off x="650081" y="1598751"/>
            <a:ext cx="7836750" cy="3073316"/>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is an </a:t>
            </a:r>
            <a:r>
              <a:rPr lang="en" sz="2000" u="none" strike="noStrike" cap="none" dirty="0">
                <a:solidFill>
                  <a:srgbClr val="00FF00"/>
                </a:solidFill>
                <a:latin typeface="Arial" charset="0"/>
                <a:ea typeface="Arial" charset="0"/>
                <a:cs typeface="Arial" charset="0"/>
                <a:sym typeface="Cabin"/>
              </a:rPr>
              <a:t>art form</a:t>
            </a:r>
            <a:r>
              <a:rPr lang="en" sz="2000" u="none" strike="noStrike" cap="none" dirty="0">
                <a:solidFill>
                  <a:schemeClr val="lt1"/>
                </a:solidFill>
                <a:latin typeface="Arial" charset="0"/>
                <a:ea typeface="Arial" charset="0"/>
                <a:cs typeface="Arial" charset="0"/>
                <a:sym typeface="Cabin"/>
              </a:rPr>
              <a:t> of its own with particular skills and experience</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Our goal is to avoid the really bad mistakes and design clean and easily understood databases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Others may performance tune things later</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starts with a picture...</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a:stretch/>
        </p:blipFill>
        <p:spPr>
          <a:xfrm>
            <a:off x="1985962" y="642937"/>
            <a:ext cx="5172074" cy="3557587"/>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1507958" y="474770"/>
            <a:ext cx="6585284" cy="4125629"/>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Building a Data Model</a:t>
            </a:r>
          </a:p>
        </p:txBody>
      </p:sp>
      <p:sp>
        <p:nvSpPr>
          <p:cNvPr id="508" name="Shape 508"/>
          <p:cNvSpPr txBox="1">
            <a:spLocks noGrp="1"/>
          </p:cNvSpPr>
          <p:nvPr>
            <p:ph type="body" idx="1"/>
          </p:nvPr>
        </p:nvSpPr>
        <p:spPr>
          <a:xfrm>
            <a:off x="650081" y="1610090"/>
            <a:ext cx="7836750" cy="3061977"/>
          </a:xfrm>
          <a:prstGeom prst="rect">
            <a:avLst/>
          </a:prstGeom>
          <a:noFill/>
          <a:ln>
            <a:noFill/>
          </a:ln>
        </p:spPr>
        <p:txBody>
          <a:bodyPr lIns="21425" tIns="21425" rIns="21425" bIns="21425" anchor="t" anchorCtr="0">
            <a:noAutofit/>
          </a:bodyPr>
          <a:lstStyle/>
          <a:p>
            <a:pPr marL="419100" marR="0" lvl="0" indent="-2159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Drawing a picture of the data objects for our application and then figuring out how to represent the objects and their relationships</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Basic Rule: Don</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t put the same string data in twice - use a relationship instead</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there is one thing in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real world</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there should be one copy of that thing in the database</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4" name="Group 3"/>
          <p:cNvGrpSpPr/>
          <p:nvPr/>
        </p:nvGrpSpPr>
        <p:grpSpPr>
          <a:xfrm>
            <a:off x="1569415" y="593557"/>
            <a:ext cx="5988710" cy="3922295"/>
            <a:chOff x="935831" y="178593"/>
            <a:chExt cx="7416998" cy="4857750"/>
          </a:xfrm>
        </p:grpSpPr>
        <p:pic>
          <p:nvPicPr>
            <p:cNvPr id="513" name="Shape 513"/>
            <p:cNvPicPr preferRelativeResize="0"/>
            <p:nvPr/>
          </p:nvPicPr>
          <p:blipFill rotWithShape="1">
            <a:blip r:embed="rId3">
              <a:alphaModFix/>
            </a:blip>
            <a:srcRect/>
            <a:stretch/>
          </p:blipFill>
          <p:spPr>
            <a:xfrm>
              <a:off x="935831" y="542925"/>
              <a:ext cx="7416998" cy="4493418"/>
            </a:xfrm>
            <a:prstGeom prst="rect">
              <a:avLst/>
            </a:prstGeom>
            <a:noFill/>
            <a:ln>
              <a:noFill/>
            </a:ln>
          </p:spPr>
        </p:pic>
        <p:sp>
          <p:nvSpPr>
            <p:cNvPr id="514" name="Shape 514"/>
            <p:cNvSpPr txBox="1"/>
            <p:nvPr/>
          </p:nvSpPr>
          <p:spPr>
            <a:xfrm>
              <a:off x="1019770" y="178593"/>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Track  </a:t>
              </a:r>
            </a:p>
          </p:txBody>
        </p:sp>
        <p:sp>
          <p:nvSpPr>
            <p:cNvPr id="515" name="Shape 515"/>
            <p:cNvSpPr txBox="1"/>
            <p:nvPr/>
          </p:nvSpPr>
          <p:spPr>
            <a:xfrm>
              <a:off x="3037879" y="178593"/>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Len  </a:t>
              </a:r>
            </a:p>
          </p:txBody>
        </p:sp>
        <p:sp>
          <p:nvSpPr>
            <p:cNvPr id="516" name="Shape 516"/>
            <p:cNvSpPr txBox="1"/>
            <p:nvPr/>
          </p:nvSpPr>
          <p:spPr>
            <a:xfrm>
              <a:off x="3581697" y="178593"/>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Artist  </a:t>
              </a:r>
            </a:p>
          </p:txBody>
        </p:sp>
        <p:sp>
          <p:nvSpPr>
            <p:cNvPr id="517" name="Shape 517"/>
            <p:cNvSpPr txBox="1"/>
            <p:nvPr/>
          </p:nvSpPr>
          <p:spPr>
            <a:xfrm>
              <a:off x="4699693" y="178593"/>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Album  </a:t>
              </a:r>
            </a:p>
          </p:txBody>
        </p:sp>
        <p:sp>
          <p:nvSpPr>
            <p:cNvPr id="518" name="Shape 518"/>
            <p:cNvSpPr txBox="1"/>
            <p:nvPr/>
          </p:nvSpPr>
          <p:spPr>
            <a:xfrm>
              <a:off x="6003428" y="178593"/>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Genre</a:t>
              </a:r>
            </a:p>
          </p:txBody>
        </p:sp>
        <p:sp>
          <p:nvSpPr>
            <p:cNvPr id="519" name="Shape 519"/>
            <p:cNvSpPr txBox="1"/>
            <p:nvPr/>
          </p:nvSpPr>
          <p:spPr>
            <a:xfrm>
              <a:off x="6775297" y="178593"/>
              <a:ext cx="81795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Rating</a:t>
              </a:r>
            </a:p>
          </p:txBody>
        </p:sp>
        <p:sp>
          <p:nvSpPr>
            <p:cNvPr id="520" name="Shape 520"/>
            <p:cNvSpPr txBox="1"/>
            <p:nvPr/>
          </p:nvSpPr>
          <p:spPr>
            <a:xfrm>
              <a:off x="7615237" y="1785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Count</a:t>
              </a:r>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a:solidFill>
                  <a:srgbClr val="FFD966"/>
                </a:solidFill>
                <a:latin typeface="Arial" charset="0"/>
                <a:ea typeface="Arial" charset="0"/>
                <a:cs typeface="Arial" charset="0"/>
                <a:sym typeface="Cabin"/>
              </a:rPr>
              <a:t>For each </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piece of info</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a:t>
            </a:r>
          </a:p>
        </p:txBody>
      </p:sp>
      <p:sp>
        <p:nvSpPr>
          <p:cNvPr id="526" name="Shape 526"/>
          <p:cNvSpPr txBox="1">
            <a:spLocks noGrp="1"/>
          </p:cNvSpPr>
          <p:nvPr>
            <p:ph type="body" idx="1"/>
          </p:nvPr>
        </p:nvSpPr>
        <p:spPr>
          <a:xfrm>
            <a:off x="650081" y="1464468"/>
            <a:ext cx="5245393" cy="320759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Is the column an object or an attribute of another object?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Once we define objects, we need to define the relationships between objects</a:t>
            </a:r>
          </a:p>
        </p:txBody>
      </p:sp>
      <p:grpSp>
        <p:nvGrpSpPr>
          <p:cNvPr id="2" name="Group 1"/>
          <p:cNvGrpSpPr/>
          <p:nvPr/>
        </p:nvGrpSpPr>
        <p:grpSpPr>
          <a:xfrm>
            <a:off x="6041827" y="1407318"/>
            <a:ext cx="2488392" cy="1817145"/>
            <a:chOff x="6041826" y="1407318"/>
            <a:chExt cx="2836961" cy="2071687"/>
          </a:xfrm>
        </p:grpSpPr>
        <p:sp>
          <p:nvSpPr>
            <p:cNvPr id="527" name="Shape 527"/>
            <p:cNvSpPr txBox="1"/>
            <p:nvPr/>
          </p:nvSpPr>
          <p:spPr>
            <a:xfrm>
              <a:off x="6041826" y="2993231"/>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Track  </a:t>
              </a:r>
            </a:p>
          </p:txBody>
        </p:sp>
        <p:sp>
          <p:nvSpPr>
            <p:cNvPr id="528" name="Shape 528"/>
            <p:cNvSpPr txBox="1"/>
            <p:nvPr/>
          </p:nvSpPr>
          <p:spPr>
            <a:xfrm>
              <a:off x="6366867" y="1507331"/>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Len  </a:t>
              </a:r>
            </a:p>
          </p:txBody>
        </p:sp>
        <p:sp>
          <p:nvSpPr>
            <p:cNvPr id="529" name="Shape 529"/>
            <p:cNvSpPr txBox="1"/>
            <p:nvPr/>
          </p:nvSpPr>
          <p:spPr>
            <a:xfrm>
              <a:off x="6432053" y="2393156"/>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Artist  </a:t>
              </a:r>
            </a:p>
          </p:txBody>
        </p:sp>
        <p:sp>
          <p:nvSpPr>
            <p:cNvPr id="530" name="Shape 530"/>
            <p:cNvSpPr txBox="1"/>
            <p:nvPr/>
          </p:nvSpPr>
          <p:spPr>
            <a:xfrm>
              <a:off x="7757219" y="1407318"/>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Album  </a:t>
              </a:r>
            </a:p>
          </p:txBody>
        </p:sp>
        <p:sp>
          <p:nvSpPr>
            <p:cNvPr id="531" name="Shape 531"/>
            <p:cNvSpPr txBox="1"/>
            <p:nvPr/>
          </p:nvSpPr>
          <p:spPr>
            <a:xfrm>
              <a:off x="7375028" y="1885950"/>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Genre</a:t>
              </a:r>
            </a:p>
          </p:txBody>
        </p:sp>
        <p:sp>
          <p:nvSpPr>
            <p:cNvPr id="532" name="Shape 532"/>
            <p:cNvSpPr txBox="1"/>
            <p:nvPr/>
          </p:nvSpPr>
          <p:spPr>
            <a:xfrm>
              <a:off x="8101905" y="2521743"/>
              <a:ext cx="776882"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Rating</a:t>
              </a:r>
            </a:p>
          </p:txBody>
        </p:sp>
        <p:sp>
          <p:nvSpPr>
            <p:cNvPr id="533" name="Shape 533"/>
            <p:cNvSpPr txBox="1"/>
            <p:nvPr/>
          </p:nvSpPr>
          <p:spPr>
            <a:xfrm>
              <a:off x="7436643" y="312896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Count</a:t>
              </a:r>
            </a:p>
          </p:txBody>
        </p:sp>
      </p:grpSp>
      <p:pic>
        <p:nvPicPr>
          <p:cNvPr id="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288457" y="598251"/>
            <a:ext cx="753411"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Track  </a:t>
            </a:r>
          </a:p>
        </p:txBody>
      </p:sp>
      <p:sp>
        <p:nvSpPr>
          <p:cNvPr id="57348" name="Rectangle 4"/>
          <p:cNvSpPr>
            <a:spLocks/>
          </p:cNvSpPr>
          <p:nvPr/>
        </p:nvSpPr>
        <p:spPr bwMode="auto">
          <a:xfrm>
            <a:off x="320675" y="998538"/>
            <a:ext cx="690563"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Album</a:t>
            </a:r>
          </a:p>
        </p:txBody>
      </p:sp>
      <p:sp>
        <p:nvSpPr>
          <p:cNvPr id="57349" name="Rectangle 5"/>
          <p:cNvSpPr>
            <a:spLocks/>
          </p:cNvSpPr>
          <p:nvPr/>
        </p:nvSpPr>
        <p:spPr bwMode="auto">
          <a:xfrm>
            <a:off x="360363" y="1398588"/>
            <a:ext cx="611187"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Artist</a:t>
            </a:r>
          </a:p>
        </p:txBody>
      </p:sp>
      <p:sp>
        <p:nvSpPr>
          <p:cNvPr id="57350" name="Rectangle 6"/>
          <p:cNvSpPr>
            <a:spLocks/>
          </p:cNvSpPr>
          <p:nvPr/>
        </p:nvSpPr>
        <p:spPr bwMode="auto">
          <a:xfrm>
            <a:off x="331788" y="1798638"/>
            <a:ext cx="66992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Genre</a:t>
            </a:r>
          </a:p>
        </p:txBody>
      </p:sp>
      <p:grpSp>
        <p:nvGrpSpPr>
          <p:cNvPr id="3" name="Group 2"/>
          <p:cNvGrpSpPr>
            <a:grpSpLocks/>
          </p:cNvGrpSpPr>
          <p:nvPr/>
        </p:nvGrpSpPr>
        <p:grpSpPr bwMode="auto">
          <a:xfrm>
            <a:off x="328613" y="2198688"/>
            <a:ext cx="673100" cy="1111250"/>
            <a:chOff x="585028" y="3907652"/>
            <a:chExt cx="1196911" cy="1976397"/>
          </a:xfrm>
        </p:grpSpPr>
        <p:sp>
          <p:nvSpPr>
            <p:cNvPr id="32785" name="Rectangle 3"/>
            <p:cNvSpPr>
              <a:spLocks/>
            </p:cNvSpPr>
            <p:nvPr/>
          </p:nvSpPr>
          <p:spPr bwMode="auto">
            <a:xfrm>
              <a:off x="714882" y="4619155"/>
              <a:ext cx="937204"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Len  </a:t>
              </a:r>
            </a:p>
          </p:txBody>
        </p:sp>
        <p:sp>
          <p:nvSpPr>
            <p:cNvPr id="32786" name="Rectangle 7"/>
            <p:cNvSpPr>
              <a:spLocks/>
            </p:cNvSpPr>
            <p:nvPr/>
          </p:nvSpPr>
          <p:spPr bwMode="auto">
            <a:xfrm>
              <a:off x="604787" y="3907652"/>
              <a:ext cx="1157390"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Rating</a:t>
              </a:r>
            </a:p>
          </p:txBody>
        </p:sp>
        <p:sp>
          <p:nvSpPr>
            <p:cNvPr id="32787" name="Rectangle 8"/>
            <p:cNvSpPr>
              <a:spLocks/>
            </p:cNvSpPr>
            <p:nvPr/>
          </p:nvSpPr>
          <p:spPr bwMode="auto">
            <a:xfrm>
              <a:off x="585028" y="5330658"/>
              <a:ext cx="1196911"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Count</a:t>
              </a:r>
            </a:p>
          </p:txBody>
        </p:sp>
      </p:grpSp>
      <p:pic>
        <p:nvPicPr>
          <p:cNvPr id="204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685182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0" nodeType="withEffect">
                                  <p:stCondLst>
                                    <p:cond delay="0"/>
                                  </p:stCondLst>
                                  <p:childTnLst>
                                    <p:set>
                                      <p:cBhvr>
                                        <p:cTn id="6" dur="1" fill="hold">
                                          <p:stCondLst>
                                            <p:cond delay="0"/>
                                          </p:stCondLst>
                                        </p:cTn>
                                        <p:tgtEl>
                                          <p:spTgt spid="5734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734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734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73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288457" y="598251"/>
            <a:ext cx="753411"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Track  </a:t>
            </a:r>
          </a:p>
        </p:txBody>
      </p:sp>
      <p:sp>
        <p:nvSpPr>
          <p:cNvPr id="57348" name="Rectangle 4"/>
          <p:cNvSpPr>
            <a:spLocks/>
          </p:cNvSpPr>
          <p:nvPr/>
        </p:nvSpPr>
        <p:spPr bwMode="auto">
          <a:xfrm>
            <a:off x="320675" y="998538"/>
            <a:ext cx="690563"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Album</a:t>
            </a:r>
          </a:p>
        </p:txBody>
      </p:sp>
      <p:sp>
        <p:nvSpPr>
          <p:cNvPr id="57349" name="Rectangle 5"/>
          <p:cNvSpPr>
            <a:spLocks/>
          </p:cNvSpPr>
          <p:nvPr/>
        </p:nvSpPr>
        <p:spPr bwMode="auto">
          <a:xfrm>
            <a:off x="360363" y="1398588"/>
            <a:ext cx="611187"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Artist</a:t>
            </a:r>
          </a:p>
        </p:txBody>
      </p:sp>
      <p:sp>
        <p:nvSpPr>
          <p:cNvPr id="57350" name="Rectangle 6"/>
          <p:cNvSpPr>
            <a:spLocks/>
          </p:cNvSpPr>
          <p:nvPr/>
        </p:nvSpPr>
        <p:spPr bwMode="auto">
          <a:xfrm>
            <a:off x="331788" y="1798638"/>
            <a:ext cx="66992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Genre</a:t>
            </a:r>
          </a:p>
        </p:txBody>
      </p:sp>
      <p:grpSp>
        <p:nvGrpSpPr>
          <p:cNvPr id="3" name="Group 2"/>
          <p:cNvGrpSpPr>
            <a:grpSpLocks/>
          </p:cNvGrpSpPr>
          <p:nvPr/>
        </p:nvGrpSpPr>
        <p:grpSpPr bwMode="auto">
          <a:xfrm>
            <a:off x="328613" y="2198688"/>
            <a:ext cx="673100" cy="1111250"/>
            <a:chOff x="585028" y="3907652"/>
            <a:chExt cx="1196911" cy="1976397"/>
          </a:xfrm>
        </p:grpSpPr>
        <p:sp>
          <p:nvSpPr>
            <p:cNvPr id="32785" name="Rectangle 3"/>
            <p:cNvSpPr>
              <a:spLocks/>
            </p:cNvSpPr>
            <p:nvPr/>
          </p:nvSpPr>
          <p:spPr bwMode="auto">
            <a:xfrm>
              <a:off x="714882" y="4619155"/>
              <a:ext cx="937204"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Len  </a:t>
              </a:r>
            </a:p>
          </p:txBody>
        </p:sp>
        <p:sp>
          <p:nvSpPr>
            <p:cNvPr id="32786" name="Rectangle 7"/>
            <p:cNvSpPr>
              <a:spLocks/>
            </p:cNvSpPr>
            <p:nvPr/>
          </p:nvSpPr>
          <p:spPr bwMode="auto">
            <a:xfrm>
              <a:off x="604787" y="3907652"/>
              <a:ext cx="1157390"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Rating</a:t>
              </a:r>
            </a:p>
          </p:txBody>
        </p:sp>
        <p:sp>
          <p:nvSpPr>
            <p:cNvPr id="32787" name="Rectangle 8"/>
            <p:cNvSpPr>
              <a:spLocks/>
            </p:cNvSpPr>
            <p:nvPr/>
          </p:nvSpPr>
          <p:spPr bwMode="auto">
            <a:xfrm>
              <a:off x="585028" y="5330658"/>
              <a:ext cx="1196911"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Count</a:t>
              </a:r>
            </a:p>
          </p:txBody>
        </p:sp>
      </p:grpSp>
      <p:sp>
        <p:nvSpPr>
          <p:cNvPr id="57353" name="Rectangle 9"/>
          <p:cNvSpPr>
            <a:spLocks/>
          </p:cNvSpPr>
          <p:nvPr/>
        </p:nvSpPr>
        <p:spPr bwMode="auto">
          <a:xfrm>
            <a:off x="7192963" y="427038"/>
            <a:ext cx="1322387" cy="1763712"/>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Track</a:t>
            </a:r>
          </a:p>
          <a:p>
            <a:pPr algn="ctr" eaLnBrk="1" hangingPunct="1">
              <a:defRPr/>
            </a:pPr>
            <a:endParaRPr lang="en-US" altLang="en-US" sz="2025" dirty="0" smtClean="0">
              <a:solidFill>
                <a:schemeClr val="bg1"/>
              </a:solidFill>
            </a:endParaRPr>
          </a:p>
          <a:p>
            <a:pPr algn="ctr" eaLnBrk="1" hangingPunct="1">
              <a:defRPr/>
            </a:pPr>
            <a:r>
              <a:rPr lang="en-US" altLang="en-US" sz="2025" dirty="0" smtClean="0">
                <a:solidFill>
                  <a:schemeClr val="bg1"/>
                </a:solidFill>
              </a:rPr>
              <a:t>Rating</a:t>
            </a:r>
          </a:p>
          <a:p>
            <a:pPr algn="ctr" eaLnBrk="1" hangingPunct="1">
              <a:defRPr/>
            </a:pPr>
            <a:r>
              <a:rPr lang="en-US" altLang="en-US" sz="2025" dirty="0" smtClean="0">
                <a:solidFill>
                  <a:schemeClr val="bg1"/>
                </a:solidFill>
              </a:rPr>
              <a:t>Len</a:t>
            </a:r>
          </a:p>
          <a:p>
            <a:pPr algn="ctr" eaLnBrk="1" hangingPunct="1">
              <a:defRPr/>
            </a:pPr>
            <a:r>
              <a:rPr lang="en-US" altLang="en-US" sz="2025" dirty="0" smtClean="0">
                <a:solidFill>
                  <a:schemeClr val="bg1"/>
                </a:solidFill>
              </a:rPr>
              <a:t>Count</a:t>
            </a:r>
          </a:p>
        </p:txBody>
      </p:sp>
      <p:sp>
        <p:nvSpPr>
          <p:cNvPr id="57354" name="Rectangle 10"/>
          <p:cNvSpPr>
            <a:spLocks/>
          </p:cNvSpPr>
          <p:nvPr/>
        </p:nvSpPr>
        <p:spPr bwMode="auto">
          <a:xfrm>
            <a:off x="4049713" y="1557338"/>
            <a:ext cx="1322387"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rPr>
              <a:t>Album</a:t>
            </a:r>
          </a:p>
        </p:txBody>
      </p:sp>
      <p:sp>
        <p:nvSpPr>
          <p:cNvPr id="57355" name="Line 11"/>
          <p:cNvSpPr>
            <a:spLocks noChangeShapeType="1"/>
          </p:cNvSpPr>
          <p:nvPr/>
        </p:nvSpPr>
        <p:spPr bwMode="auto">
          <a:xfrm rot="10800000" flipH="1">
            <a:off x="5510213" y="1235075"/>
            <a:ext cx="1520825" cy="641350"/>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56" name="Rectangle 12"/>
          <p:cNvSpPr>
            <a:spLocks/>
          </p:cNvSpPr>
          <p:nvPr/>
        </p:nvSpPr>
        <p:spPr bwMode="auto">
          <a:xfrm>
            <a:off x="5862638" y="1890713"/>
            <a:ext cx="110807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57357" name="Rectangle 13"/>
          <p:cNvSpPr>
            <a:spLocks/>
          </p:cNvSpPr>
          <p:nvPr/>
        </p:nvSpPr>
        <p:spPr bwMode="auto">
          <a:xfrm>
            <a:off x="1871663" y="542925"/>
            <a:ext cx="1320800" cy="792163"/>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Artist</a:t>
            </a:r>
          </a:p>
        </p:txBody>
      </p:sp>
      <p:sp>
        <p:nvSpPr>
          <p:cNvPr id="57358" name="Line 14"/>
          <p:cNvSpPr>
            <a:spLocks noChangeShapeType="1"/>
          </p:cNvSpPr>
          <p:nvPr/>
        </p:nvSpPr>
        <p:spPr bwMode="auto">
          <a:xfrm>
            <a:off x="2890838" y="1446213"/>
            <a:ext cx="1050925" cy="493712"/>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59" name="Rectangle 15"/>
          <p:cNvSpPr>
            <a:spLocks/>
          </p:cNvSpPr>
          <p:nvPr/>
        </p:nvSpPr>
        <p:spPr bwMode="auto">
          <a:xfrm>
            <a:off x="3598863" y="998538"/>
            <a:ext cx="110807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57360" name="Rectangle 16"/>
          <p:cNvSpPr>
            <a:spLocks/>
          </p:cNvSpPr>
          <p:nvPr/>
        </p:nvSpPr>
        <p:spPr bwMode="auto">
          <a:xfrm>
            <a:off x="5414963" y="2757488"/>
            <a:ext cx="1320800"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rPr>
              <a:t>Genre</a:t>
            </a:r>
          </a:p>
        </p:txBody>
      </p:sp>
      <p:sp>
        <p:nvSpPr>
          <p:cNvPr id="57361"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62" name="Rectangle 18"/>
          <p:cNvSpPr>
            <a:spLocks/>
          </p:cNvSpPr>
          <p:nvPr/>
        </p:nvSpPr>
        <p:spPr bwMode="auto">
          <a:xfrm>
            <a:off x="7299325" y="2705100"/>
            <a:ext cx="1106488"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pic>
        <p:nvPicPr>
          <p:cNvPr id="204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683072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5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73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4"/>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5734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499"/>
                                          </p:stCondLst>
                                        </p:cTn>
                                        <p:tgtEl>
                                          <p:spTgt spid="573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735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7357"/>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5734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499"/>
                                          </p:stCondLst>
                                        </p:cTn>
                                        <p:tgtEl>
                                          <p:spTgt spid="573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735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360"/>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5735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499"/>
                                          </p:stCondLst>
                                        </p:cTn>
                                        <p:tgtEl>
                                          <p:spTgt spid="573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57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P spid="57353" grpId="0" animBg="1"/>
      <p:bldP spid="57354" grpId="0" animBg="1"/>
      <p:bldP spid="57356" grpId="0" autoUpdateAnimBg="0"/>
      <p:bldP spid="57357" grpId="0" animBg="1"/>
      <p:bldP spid="57359" grpId="0" autoUpdateAnimBg="0"/>
      <p:bldP spid="57360" grpId="0" animBg="1"/>
      <p:bldP spid="57362"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5" name="Rectangle 9"/>
          <p:cNvSpPr>
            <a:spLocks/>
          </p:cNvSpPr>
          <p:nvPr/>
        </p:nvSpPr>
        <p:spPr bwMode="auto">
          <a:xfrm>
            <a:off x="7192963" y="427038"/>
            <a:ext cx="1322387" cy="1763712"/>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Track</a:t>
            </a:r>
          </a:p>
          <a:p>
            <a:pPr algn="ctr" eaLnBrk="1" hangingPunct="1">
              <a:defRPr/>
            </a:pPr>
            <a:endParaRPr lang="en-US" altLang="en-US" sz="2025" dirty="0">
              <a:solidFill>
                <a:schemeClr val="bg1"/>
              </a:solidFill>
            </a:endParaRPr>
          </a:p>
          <a:p>
            <a:pPr algn="ctr" eaLnBrk="1" hangingPunct="1">
              <a:defRPr/>
            </a:pPr>
            <a:r>
              <a:rPr lang="en-US" altLang="en-US" sz="2025" dirty="0">
                <a:solidFill>
                  <a:schemeClr val="bg1"/>
                </a:solidFill>
              </a:rPr>
              <a:t>Rating</a:t>
            </a:r>
          </a:p>
          <a:p>
            <a:pPr algn="ctr" eaLnBrk="1" hangingPunct="1">
              <a:defRPr/>
            </a:pPr>
            <a:r>
              <a:rPr lang="en-US" altLang="en-US" sz="2025" dirty="0">
                <a:solidFill>
                  <a:schemeClr val="bg1"/>
                </a:solidFill>
              </a:rPr>
              <a:t>Len</a:t>
            </a:r>
          </a:p>
          <a:p>
            <a:pPr algn="ctr" eaLnBrk="1" hangingPunct="1">
              <a:defRPr/>
            </a:pPr>
            <a:r>
              <a:rPr lang="en-US" altLang="en-US" sz="2025" dirty="0">
                <a:solidFill>
                  <a:schemeClr val="bg1"/>
                </a:solidFill>
              </a:rPr>
              <a:t>Count</a:t>
            </a:r>
          </a:p>
        </p:txBody>
      </p:sp>
      <p:sp>
        <p:nvSpPr>
          <p:cNvPr id="34826" name="Rectangle 10"/>
          <p:cNvSpPr>
            <a:spLocks/>
          </p:cNvSpPr>
          <p:nvPr/>
        </p:nvSpPr>
        <p:spPr bwMode="auto">
          <a:xfrm>
            <a:off x="4049713" y="1557338"/>
            <a:ext cx="1322387"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Album</a:t>
            </a:r>
          </a:p>
        </p:txBody>
      </p:sp>
      <p:sp>
        <p:nvSpPr>
          <p:cNvPr id="34827" name="Line 11"/>
          <p:cNvSpPr>
            <a:spLocks noChangeShapeType="1"/>
          </p:cNvSpPr>
          <p:nvPr/>
        </p:nvSpPr>
        <p:spPr bwMode="auto">
          <a:xfrm rot="10800000" flipH="1">
            <a:off x="5510213" y="1235075"/>
            <a:ext cx="1520825" cy="641350"/>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28" name="Rectangle 12"/>
          <p:cNvSpPr>
            <a:spLocks/>
          </p:cNvSpPr>
          <p:nvPr/>
        </p:nvSpPr>
        <p:spPr bwMode="auto">
          <a:xfrm>
            <a:off x="5862638" y="1890713"/>
            <a:ext cx="110807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34829" name="Rectangle 13"/>
          <p:cNvSpPr>
            <a:spLocks/>
          </p:cNvSpPr>
          <p:nvPr/>
        </p:nvSpPr>
        <p:spPr bwMode="auto">
          <a:xfrm>
            <a:off x="1871663" y="542925"/>
            <a:ext cx="1320800" cy="792163"/>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Artist</a:t>
            </a:r>
          </a:p>
        </p:txBody>
      </p:sp>
      <p:sp>
        <p:nvSpPr>
          <p:cNvPr id="34830" name="Line 14"/>
          <p:cNvSpPr>
            <a:spLocks noChangeShapeType="1"/>
          </p:cNvSpPr>
          <p:nvPr/>
        </p:nvSpPr>
        <p:spPr bwMode="auto">
          <a:xfrm>
            <a:off x="2890838" y="1446213"/>
            <a:ext cx="1050925" cy="493712"/>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31" name="Rectangle 15"/>
          <p:cNvSpPr>
            <a:spLocks/>
          </p:cNvSpPr>
          <p:nvPr/>
        </p:nvSpPr>
        <p:spPr bwMode="auto">
          <a:xfrm>
            <a:off x="3598863" y="998538"/>
            <a:ext cx="110807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34832" name="Rectangle 16"/>
          <p:cNvSpPr>
            <a:spLocks/>
          </p:cNvSpPr>
          <p:nvPr/>
        </p:nvSpPr>
        <p:spPr bwMode="auto">
          <a:xfrm>
            <a:off x="5414963" y="2757488"/>
            <a:ext cx="1320800"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Genre</a:t>
            </a:r>
          </a:p>
        </p:txBody>
      </p:sp>
      <p:sp>
        <p:nvSpPr>
          <p:cNvPr id="34833"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34" name="Rectangle 18"/>
          <p:cNvSpPr>
            <a:spLocks/>
          </p:cNvSpPr>
          <p:nvPr/>
        </p:nvSpPr>
        <p:spPr bwMode="auto">
          <a:xfrm>
            <a:off x="7299325" y="2705100"/>
            <a:ext cx="1106488"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pic>
        <p:nvPicPr>
          <p:cNvPr id="2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8428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p>
        </p:txBody>
      </p:sp>
      <p:sp>
        <p:nvSpPr>
          <p:cNvPr id="222" name="Shape 222"/>
          <p:cNvSpPr txBox="1"/>
          <p:nvPr/>
        </p:nvSpPr>
        <p:spPr>
          <a:xfrm>
            <a:off x="1780311" y="4387702"/>
            <a:ext cx="578390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http://en.wikipedia.org/wiki/Relational_database</a:t>
            </a:r>
          </a:p>
        </p:txBody>
      </p:sp>
      <p:sp>
        <p:nvSpPr>
          <p:cNvPr id="223" name="Shape 223"/>
          <p:cNvSpPr txBox="1"/>
          <p:nvPr/>
        </p:nvSpPr>
        <p:spPr>
          <a:xfrm>
            <a:off x="1082843" y="1496615"/>
            <a:ext cx="7178842" cy="25574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500" u="none" strike="noStrike" cap="none" dirty="0">
                <a:solidFill>
                  <a:srgbClr val="FFFFFF"/>
                </a:solidFill>
                <a:latin typeface="Arial" charset="0"/>
                <a:ea typeface="Arial" charset="0"/>
                <a:cs typeface="Arial" charset="0"/>
                <a:sym typeface="Cabin"/>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899554" y="864393"/>
            <a:ext cx="7140250" cy="1735930"/>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dirty="0">
                <a:solidFill>
                  <a:srgbClr val="FFD966"/>
                </a:solidFill>
                <a:latin typeface="Arial" charset="0"/>
                <a:ea typeface="Arial" charset="0"/>
                <a:cs typeface="Arial" charset="0"/>
                <a:sym typeface="Cabin"/>
              </a:rPr>
              <a:t>Representing Relationships in a Database</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Database Normalization (3NF)</a:t>
            </a:r>
          </a:p>
        </p:txBody>
      </p:sp>
      <p:sp>
        <p:nvSpPr>
          <p:cNvPr id="585" name="Shape 585"/>
          <p:cNvSpPr txBox="1">
            <a:spLocks noGrp="1"/>
          </p:cNvSpPr>
          <p:nvPr>
            <p:ph type="body" idx="1"/>
          </p:nvPr>
        </p:nvSpPr>
        <p:spPr>
          <a:xfrm>
            <a:off x="650081" y="1621428"/>
            <a:ext cx="7836750" cy="3050639"/>
          </a:xfrm>
          <a:prstGeom prst="rect">
            <a:avLst/>
          </a:prstGeom>
          <a:noFill/>
          <a:ln>
            <a:noFill/>
          </a:ln>
        </p:spPr>
        <p:txBody>
          <a:bodyPr lIns="21425" tIns="21425" rIns="21425" bIns="21425" anchor="t" anchorCtr="0">
            <a:noAutofit/>
          </a:bodyPr>
          <a:lstStyle/>
          <a:p>
            <a:pPr marL="457200" marR="0" lvl="0" indent="-355600" algn="l" rtl="0">
              <a:lnSpc>
                <a:spcPct val="100000"/>
              </a:lnSpc>
              <a:spcBef>
                <a:spcPts val="0"/>
              </a:spcBef>
              <a:spcAft>
                <a:spcPts val="0"/>
              </a:spcAft>
              <a:buClr>
                <a:schemeClr val="lt1"/>
              </a:buClr>
              <a:buSzPct val="100000"/>
              <a:buFont typeface="Cabin"/>
            </a:pPr>
            <a:r>
              <a:rPr lang="en" sz="2000" u="none" strike="noStrike" cap="none" dirty="0">
                <a:solidFill>
                  <a:schemeClr val="lt1"/>
                </a:solidFill>
                <a:latin typeface="Arial" charset="0"/>
                <a:ea typeface="Arial" charset="0"/>
                <a:cs typeface="Arial" charset="0"/>
                <a:sym typeface="Cabin"/>
              </a:rPr>
              <a:t>There is *tons* of database theory - way too much to understand without excessive predicate calculus</a:t>
            </a:r>
          </a:p>
          <a:p>
            <a:pPr marL="457200" marR="0" lvl="0" indent="-355600" algn="l" rtl="0">
              <a:lnSpc>
                <a:spcPct val="100000"/>
              </a:lnSpc>
              <a:spcBef>
                <a:spcPts val="600"/>
              </a:spcBef>
              <a:spcAft>
                <a:spcPts val="0"/>
              </a:spcAft>
              <a:buSzPct val="100000"/>
              <a:buFont typeface="Cabin"/>
            </a:pPr>
            <a:r>
              <a:rPr lang="en" sz="2000" u="none" strike="noStrike" cap="none" dirty="0">
                <a:solidFill>
                  <a:srgbClr val="00FF00"/>
                </a:solidFill>
                <a:latin typeface="Arial" charset="0"/>
                <a:ea typeface="Arial" charset="0"/>
                <a:cs typeface="Arial" charset="0"/>
                <a:sym typeface="Cabin"/>
              </a:rPr>
              <a:t>Do not replicate data</a:t>
            </a:r>
            <a:r>
              <a:rPr lang="en" sz="2000" u="none" strike="noStrike" cap="none" dirty="0">
                <a:solidFill>
                  <a:schemeClr val="lt1"/>
                </a:solidFill>
                <a:latin typeface="Arial" charset="0"/>
                <a:ea typeface="Arial" charset="0"/>
                <a:cs typeface="Arial" charset="0"/>
                <a:sym typeface="Cabin"/>
              </a:rPr>
              <a:t> - reference data - point at data</a:t>
            </a:r>
          </a:p>
          <a:p>
            <a:pPr marL="457200" marR="0" lvl="0" indent="-355600" algn="l" rtl="0">
              <a:lnSpc>
                <a:spcPct val="100000"/>
              </a:lnSpc>
              <a:spcBef>
                <a:spcPts val="600"/>
              </a:spcBef>
              <a:spcAft>
                <a:spcPts val="0"/>
              </a:spcAft>
              <a:buSzPct val="100000"/>
              <a:buFont typeface="Cabin"/>
            </a:pPr>
            <a:r>
              <a:rPr lang="en" sz="2000" u="none" strike="noStrike" cap="none" dirty="0">
                <a:solidFill>
                  <a:schemeClr val="lt1"/>
                </a:solidFill>
                <a:latin typeface="Arial" charset="0"/>
                <a:ea typeface="Arial" charset="0"/>
                <a:cs typeface="Arial" charset="0"/>
                <a:sym typeface="Cabin"/>
              </a:rPr>
              <a:t>Use </a:t>
            </a:r>
            <a:r>
              <a:rPr lang="en" sz="2000" u="none" strike="noStrike" cap="none" dirty="0">
                <a:solidFill>
                  <a:srgbClr val="00FF00"/>
                </a:solidFill>
                <a:latin typeface="Arial" charset="0"/>
                <a:ea typeface="Arial" charset="0"/>
                <a:cs typeface="Arial" charset="0"/>
                <a:sym typeface="Cabin"/>
              </a:rPr>
              <a:t>integers for keys</a:t>
            </a:r>
            <a:r>
              <a:rPr lang="en" sz="2000" u="none" strike="noStrike" cap="none" dirty="0">
                <a:solidFill>
                  <a:schemeClr val="lt1"/>
                </a:solidFill>
                <a:latin typeface="Arial" charset="0"/>
                <a:ea typeface="Arial" charset="0"/>
                <a:cs typeface="Arial" charset="0"/>
                <a:sym typeface="Cabin"/>
              </a:rPr>
              <a:t> and for references</a:t>
            </a:r>
          </a:p>
          <a:p>
            <a:pPr marL="457200" marR="0" lvl="0" indent="-355600" algn="l" rtl="0">
              <a:lnSpc>
                <a:spcPct val="100000"/>
              </a:lnSpc>
              <a:spcBef>
                <a:spcPts val="600"/>
              </a:spcBef>
              <a:spcAft>
                <a:spcPts val="0"/>
              </a:spcAft>
              <a:buSzPct val="100000"/>
            </a:pPr>
            <a:r>
              <a:rPr lang="en" sz="2000" u="none" strike="noStrike" cap="none" dirty="0">
                <a:solidFill>
                  <a:schemeClr val="lt1"/>
                </a:solidFill>
                <a:latin typeface="Arial" charset="0"/>
                <a:ea typeface="Arial" charset="0"/>
                <a:cs typeface="Arial" charset="0"/>
                <a:sym typeface="Cabin"/>
              </a:rPr>
              <a:t>Add a special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key</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column to each table which we will make references to.   By convention, many programmers call this column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id</a:t>
            </a:r>
            <a:r>
              <a:rPr lang="en" sz="2000" b="0" i="0" u="none" strike="noStrike" cap="none" dirty="0">
                <a:solidFill>
                  <a:schemeClr val="lt1"/>
                </a:solidFill>
                <a:latin typeface="Arial"/>
                <a:ea typeface="Arial"/>
                <a:cs typeface="Arial"/>
                <a:sym typeface="Arial"/>
              </a:rPr>
              <a:t>”</a:t>
            </a:r>
          </a:p>
        </p:txBody>
      </p:sp>
      <p:sp>
        <p:nvSpPr>
          <p:cNvPr id="586" name="Shape 586"/>
          <p:cNvSpPr txBox="1"/>
          <p:nvPr/>
        </p:nvSpPr>
        <p:spPr>
          <a:xfrm>
            <a:off x="1706540" y="4591617"/>
            <a:ext cx="595552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http://en.wikipedia.org/wiki/Database_normalization</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Shape 591"/>
          <p:cNvPicPr preferRelativeResize="0"/>
          <p:nvPr/>
        </p:nvPicPr>
        <p:blipFill rotWithShape="1">
          <a:blip r:embed="rId3">
            <a:alphaModFix/>
          </a:blip>
          <a:srcRect/>
          <a:stretch/>
        </p:blipFill>
        <p:spPr>
          <a:xfrm>
            <a:off x="128587" y="707231"/>
            <a:ext cx="8715373" cy="1458217"/>
          </a:xfrm>
          <a:prstGeom prst="rect">
            <a:avLst/>
          </a:prstGeom>
          <a:noFill/>
          <a:ln>
            <a:noFill/>
          </a:ln>
        </p:spPr>
      </p:pic>
      <p:sp>
        <p:nvSpPr>
          <p:cNvPr id="592" name="Shape 592"/>
          <p:cNvSpPr txBox="1"/>
          <p:nvPr/>
        </p:nvSpPr>
        <p:spPr>
          <a:xfrm>
            <a:off x="148232" y="2470781"/>
            <a:ext cx="8836817" cy="205334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We want to keep track of which band is the </a:t>
            </a:r>
            <a:r>
              <a:rPr lang="en" sz="2000" b="0" i="0" u="none" strike="noStrike" cap="none">
                <a:solidFill>
                  <a:schemeClr val="lt1"/>
                </a:solidFill>
                <a:latin typeface="Arial"/>
                <a:ea typeface="Arial"/>
                <a:cs typeface="Arial"/>
                <a:sym typeface="Arial"/>
              </a:rPr>
              <a:t>“</a:t>
            </a:r>
            <a:r>
              <a:rPr lang="en" sz="2000" u="none" strike="noStrike" cap="none">
                <a:solidFill>
                  <a:srgbClr val="FF00FF"/>
                </a:solidFill>
                <a:latin typeface="Arial" charset="0"/>
                <a:ea typeface="Arial" charset="0"/>
                <a:cs typeface="Arial" charset="0"/>
                <a:sym typeface="Cabin"/>
              </a:rPr>
              <a:t>creator</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 of each music track...</a:t>
            </a:r>
            <a:endParaRPr lang="en-US"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chemeClr val="lt1"/>
              </a:buClr>
              <a:buSzPct val="25000"/>
              <a:buFont typeface="Cabin"/>
              <a:buNone/>
            </a:pPr>
            <a:endParaRPr lang="en"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What album</a:t>
            </a:r>
            <a:r>
              <a:rPr lang="en" sz="2000" u="none" strike="noStrike" cap="none">
                <a:solidFill>
                  <a:schemeClr val="lt1"/>
                </a:solidFill>
                <a:latin typeface="Arial" charset="0"/>
                <a:ea typeface="Arial" charset="0"/>
                <a:cs typeface="Arial" charset="0"/>
                <a:sym typeface="Cabin"/>
              </a:rPr>
              <a:t> does this song </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belong to</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a:t>
            </a:r>
          </a:p>
          <a:p>
            <a:pPr marL="0" marR="0" lvl="0" indent="0" algn="ctr" rtl="0">
              <a:lnSpc>
                <a:spcPct val="100000"/>
              </a:lnSpc>
              <a:spcBef>
                <a:spcPts val="0"/>
              </a:spcBef>
              <a:spcAft>
                <a:spcPts val="0"/>
              </a:spcAft>
              <a:buClr>
                <a:srgbClr val="000000"/>
              </a:buClr>
              <a:buFont typeface="Arial"/>
              <a:buNone/>
            </a:pPr>
            <a:endParaRPr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Which album is this song related to?</a:t>
            </a:r>
          </a:p>
        </p:txBody>
      </p:sp>
      <p:cxnSp>
        <p:nvCxnSpPr>
          <p:cNvPr id="593" name="Shape 593"/>
          <p:cNvCxnSpPr/>
          <p:nvPr/>
        </p:nvCxnSpPr>
        <p:spPr>
          <a:xfrm>
            <a:off x="5678387" y="1009054"/>
            <a:ext cx="1198363" cy="840282"/>
          </a:xfrm>
          <a:prstGeom prst="straightConnector1">
            <a:avLst/>
          </a:prstGeom>
          <a:noFill/>
          <a:ln w="63500" cap="rnd" cmpd="sng">
            <a:solidFill>
              <a:srgbClr val="FF00FF"/>
            </a:solidFill>
            <a:prstDash val="solid"/>
            <a:miter/>
            <a:headEnd type="stealth" w="med" len="med"/>
            <a:tailEnd type="none" w="med" len="med"/>
          </a:ln>
        </p:spPr>
      </p:cxnSp>
      <p:cxnSp>
        <p:nvCxnSpPr>
          <p:cNvPr id="594" name="Shape 594"/>
          <p:cNvCxnSpPr/>
          <p:nvPr/>
        </p:nvCxnSpPr>
        <p:spPr>
          <a:xfrm>
            <a:off x="5717678" y="1410890"/>
            <a:ext cx="1395709" cy="889396"/>
          </a:xfrm>
          <a:prstGeom prst="straightConnector1">
            <a:avLst/>
          </a:prstGeom>
          <a:noFill/>
          <a:ln w="63500" cap="rnd" cmpd="sng">
            <a:solidFill>
              <a:srgbClr val="FF00FF"/>
            </a:solidFill>
            <a:prstDash val="solid"/>
            <a:miter/>
            <a:headEnd type="stealth" w="med" len="med"/>
            <a:tailEnd type="none" w="med" len="med"/>
          </a:ln>
        </p:spPr>
      </p:cxnSp>
      <p:cxnSp>
        <p:nvCxnSpPr>
          <p:cNvPr id="595" name="Shape 595"/>
          <p:cNvCxnSpPr/>
          <p:nvPr/>
        </p:nvCxnSpPr>
        <p:spPr>
          <a:xfrm>
            <a:off x="2434232" y="1368028"/>
            <a:ext cx="1037629" cy="7786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2" name="Shape 60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Integer Reference Pattern</a:t>
            </a:r>
          </a:p>
        </p:txBody>
      </p:sp>
      <p:pic>
        <p:nvPicPr>
          <p:cNvPr id="600" name="Shape 600" descr="Screen Shot 2015-08-10 at 11.35.43 AM.png"/>
          <p:cNvPicPr preferRelativeResize="0"/>
          <p:nvPr/>
        </p:nvPicPr>
        <p:blipFill rotWithShape="1">
          <a:blip r:embed="rId3">
            <a:alphaModFix/>
          </a:blip>
          <a:srcRect/>
          <a:stretch/>
        </p:blipFill>
        <p:spPr>
          <a:xfrm>
            <a:off x="1623524" y="3174519"/>
            <a:ext cx="4015687" cy="1460249"/>
          </a:xfrm>
          <a:prstGeom prst="rect">
            <a:avLst/>
          </a:prstGeom>
          <a:noFill/>
          <a:ln>
            <a:noFill/>
          </a:ln>
        </p:spPr>
      </p:pic>
      <p:pic>
        <p:nvPicPr>
          <p:cNvPr id="601" name="Shape 601" descr="Screen Shot 2015-08-10 at 11.36.01 AM.png"/>
          <p:cNvPicPr preferRelativeResize="0"/>
          <p:nvPr/>
        </p:nvPicPr>
        <p:blipFill rotWithShape="1">
          <a:blip r:embed="rId4">
            <a:alphaModFix/>
          </a:blip>
          <a:srcRect/>
          <a:stretch/>
        </p:blipFill>
        <p:spPr>
          <a:xfrm>
            <a:off x="4723353" y="1428691"/>
            <a:ext cx="2644352" cy="1448097"/>
          </a:xfrm>
          <a:prstGeom prst="rect">
            <a:avLst/>
          </a:prstGeom>
          <a:noFill/>
          <a:ln>
            <a:noFill/>
          </a:ln>
        </p:spPr>
      </p:pic>
      <p:sp>
        <p:nvSpPr>
          <p:cNvPr id="603" name="Shape 603"/>
          <p:cNvSpPr/>
          <p:nvPr/>
        </p:nvSpPr>
        <p:spPr>
          <a:xfrm>
            <a:off x="2896602" y="3866461"/>
            <a:ext cx="914102" cy="220645"/>
          </a:xfrm>
          <a:prstGeom prst="roundRect">
            <a:avLst>
              <a:gd name="adj" fmla="val 9257"/>
            </a:avLst>
          </a:prstGeom>
          <a:noFill/>
          <a:ln w="50800" cap="rnd" cmpd="sng">
            <a:solidFill>
              <a:srgbClr val="FF7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rgbClr val="000000"/>
              </a:solidFill>
              <a:latin typeface="Arial"/>
              <a:ea typeface="Arial"/>
              <a:cs typeface="Arial"/>
              <a:sym typeface="Arial"/>
            </a:endParaRPr>
          </a:p>
        </p:txBody>
      </p:sp>
      <p:cxnSp>
        <p:nvCxnSpPr>
          <p:cNvPr id="604" name="Shape 604"/>
          <p:cNvCxnSpPr>
            <a:endCxn id="603" idx="0"/>
          </p:cNvCxnSpPr>
          <p:nvPr/>
        </p:nvCxnSpPr>
        <p:spPr>
          <a:xfrm flipH="1">
            <a:off x="3353653" y="2590141"/>
            <a:ext cx="1369773" cy="1276318"/>
          </a:xfrm>
          <a:prstGeom prst="straightConnector1">
            <a:avLst/>
          </a:prstGeom>
          <a:noFill/>
          <a:ln w="63500" cap="rnd" cmpd="sng">
            <a:solidFill>
              <a:srgbClr val="FF7F00"/>
            </a:solidFill>
            <a:prstDash val="solid"/>
            <a:miter/>
            <a:headEnd type="stealth" w="med" len="med"/>
            <a:tailEnd type="none" w="med" len="med"/>
          </a:ln>
        </p:spPr>
      </p:cxnSp>
      <p:sp>
        <p:nvSpPr>
          <p:cNvPr id="605" name="Shape 605"/>
          <p:cNvSpPr txBox="1"/>
          <p:nvPr/>
        </p:nvSpPr>
        <p:spPr>
          <a:xfrm>
            <a:off x="1222969" y="1848202"/>
            <a:ext cx="2757244" cy="81925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We use integers to reference rows in another table</a:t>
            </a:r>
          </a:p>
        </p:txBody>
      </p:sp>
      <p:sp>
        <p:nvSpPr>
          <p:cNvPr id="606" name="Shape 606"/>
          <p:cNvSpPr txBox="1"/>
          <p:nvPr/>
        </p:nvSpPr>
        <p:spPr>
          <a:xfrm>
            <a:off x="5710863" y="3199735"/>
            <a:ext cx="802232"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sp>
        <p:nvSpPr>
          <p:cNvPr id="607" name="Shape 607"/>
          <p:cNvSpPr txBox="1"/>
          <p:nvPr/>
        </p:nvSpPr>
        <p:spPr>
          <a:xfrm>
            <a:off x="7468026" y="1448573"/>
            <a:ext cx="591014"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Three Kinds of Keys</a:t>
            </a:r>
          </a:p>
        </p:txBody>
      </p:sp>
      <p:sp>
        <p:nvSpPr>
          <p:cNvPr id="619" name="Shape 619"/>
          <p:cNvSpPr txBox="1">
            <a:spLocks noGrp="1"/>
          </p:cNvSpPr>
          <p:nvPr>
            <p:ph type="body" idx="1"/>
          </p:nvPr>
        </p:nvSpPr>
        <p:spPr>
          <a:xfrm>
            <a:off x="650081" y="1689460"/>
            <a:ext cx="5309561" cy="2982607"/>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 generally an integer auto-increment field</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 What the outside world uses for lookup</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Foreign key</a:t>
            </a:r>
            <a:r>
              <a:rPr lang="en" sz="2000" u="none" strike="noStrike" cap="none" dirty="0">
                <a:solidFill>
                  <a:schemeClr val="lt1"/>
                </a:solidFill>
                <a:latin typeface="Arial" charset="0"/>
                <a:ea typeface="Arial" charset="0"/>
                <a:cs typeface="Arial" charset="0"/>
                <a:sym typeface="Cabin"/>
              </a:rPr>
              <a:t> - generally an integer key pointing to a row in another table</a:t>
            </a:r>
          </a:p>
        </p:txBody>
      </p:sp>
      <p:sp>
        <p:nvSpPr>
          <p:cNvPr id="620" name="Shape 620"/>
          <p:cNvSpPr txBox="1"/>
          <p:nvPr/>
        </p:nvSpPr>
        <p:spPr>
          <a:xfrm>
            <a:off x="6546176" y="2053828"/>
            <a:ext cx="1322937" cy="185743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5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500" u="none" strike="noStrike" cap="none">
                <a:solidFill>
                  <a:srgbClr val="00FF00"/>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5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500" u="none" strike="noStrike" cap="none">
                <a:solidFill>
                  <a:schemeClr val="lt1"/>
                </a:solidFill>
                <a:latin typeface="Arial" charset="0"/>
                <a:ea typeface="Arial" charset="0"/>
                <a:cs typeface="Arial" charset="0"/>
                <a:sym typeface="Cabin"/>
              </a:rPr>
              <a:t> ...</a:t>
            </a:r>
          </a:p>
        </p:txBody>
      </p:sp>
      <p:cxnSp>
        <p:nvCxnSpPr>
          <p:cNvPr id="621" name="Shape 621"/>
          <p:cNvCxnSpPr/>
          <p:nvPr/>
        </p:nvCxnSpPr>
        <p:spPr>
          <a:xfrm flipH="1">
            <a:off x="7869114" y="2915542"/>
            <a:ext cx="556319" cy="408085"/>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xfrm>
            <a:off x="650081" y="437989"/>
            <a:ext cx="6720683"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smtClean="0">
                <a:solidFill>
                  <a:srgbClr val="FFD966"/>
                </a:solidFill>
                <a:latin typeface="Arial" charset="0"/>
                <a:ea typeface="Arial" charset="0"/>
                <a:cs typeface="Arial" charset="0"/>
                <a:sym typeface="Cabin"/>
              </a:rPr>
              <a:t>Key </a:t>
            </a:r>
            <a:r>
              <a:rPr lang="en" sz="4300" u="none" strike="noStrike" cap="none" dirty="0">
                <a:solidFill>
                  <a:srgbClr val="FFD966"/>
                </a:solidFill>
                <a:latin typeface="Arial" charset="0"/>
                <a:ea typeface="Arial" charset="0"/>
                <a:cs typeface="Arial" charset="0"/>
                <a:sym typeface="Cabin"/>
              </a:rPr>
              <a:t>Rules</a:t>
            </a:r>
          </a:p>
        </p:txBody>
      </p:sp>
      <p:sp>
        <p:nvSpPr>
          <p:cNvPr id="627" name="Shape 627"/>
          <p:cNvSpPr txBox="1">
            <a:spLocks noGrp="1"/>
          </p:cNvSpPr>
          <p:nvPr>
            <p:ph type="body" idx="1"/>
          </p:nvPr>
        </p:nvSpPr>
        <p:spPr>
          <a:xfrm>
            <a:off x="650081" y="1464468"/>
            <a:ext cx="5285498" cy="3207599"/>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Best practices</a:t>
            </a:r>
          </a:p>
          <a:p>
            <a:pPr marL="254000" marR="0" lvl="0" indent="-2540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Never use your </a:t>
            </a: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as the </a:t>
            </a:r>
            <a:r>
              <a:rPr lang="en" sz="2000" u="none" strike="noStrike" cap="none" dirty="0">
                <a:solidFill>
                  <a:srgbClr val="FF7F00"/>
                </a:solidFill>
                <a:latin typeface="Arial" charset="0"/>
                <a:ea typeface="Arial" charset="0"/>
                <a:cs typeface="Arial" charset="0"/>
                <a:sym typeface="Cabin"/>
              </a:rPr>
              <a:t>primary key</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keys</a:t>
            </a:r>
            <a:r>
              <a:rPr lang="en" sz="2000" u="none" strike="noStrike" cap="none" dirty="0">
                <a:solidFill>
                  <a:schemeClr val="lt1"/>
                </a:solidFill>
                <a:latin typeface="Arial" charset="0"/>
                <a:ea typeface="Arial" charset="0"/>
                <a:cs typeface="Arial" charset="0"/>
                <a:sym typeface="Cabin"/>
              </a:rPr>
              <a:t> can and do change, albeit slowly</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Relationships</a:t>
            </a:r>
            <a:r>
              <a:rPr lang="en" sz="2000" u="none" strike="noStrike" cap="none" dirty="0">
                <a:solidFill>
                  <a:schemeClr val="lt1"/>
                </a:solidFill>
                <a:latin typeface="Arial" charset="0"/>
                <a:ea typeface="Arial" charset="0"/>
                <a:cs typeface="Arial" charset="0"/>
                <a:sym typeface="Cabin"/>
              </a:rPr>
              <a:t> that are based on matching string fields are less efficient than integers</a:t>
            </a:r>
          </a:p>
        </p:txBody>
      </p:sp>
      <p:sp>
        <p:nvSpPr>
          <p:cNvPr id="628" name="Shape 628"/>
          <p:cNvSpPr txBox="1"/>
          <p:nvPr/>
        </p:nvSpPr>
        <p:spPr>
          <a:xfrm>
            <a:off x="6765018" y="1464468"/>
            <a:ext cx="1573424" cy="2829599"/>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User</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  login</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password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email</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created_at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modified_at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login_at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xfrm>
            <a:off x="650081" y="437989"/>
            <a:ext cx="7469099"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Foreign Keys</a:t>
            </a:r>
          </a:p>
        </p:txBody>
      </p:sp>
      <p:sp>
        <p:nvSpPr>
          <p:cNvPr id="634" name="Shape 634"/>
          <p:cNvSpPr txBox="1">
            <a:spLocks noGrp="1"/>
          </p:cNvSpPr>
          <p:nvPr>
            <p:ph type="body" idx="1"/>
          </p:nvPr>
        </p:nvSpPr>
        <p:spPr>
          <a:xfrm>
            <a:off x="650081" y="1464468"/>
            <a:ext cx="4732045"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A</a:t>
            </a:r>
            <a:r>
              <a:rPr lang="en" sz="2000" u="none" strike="noStrike" cap="none" dirty="0">
                <a:solidFill>
                  <a:srgbClr val="FF00FF"/>
                </a:solidFill>
                <a:latin typeface="Arial" charset="0"/>
                <a:ea typeface="Arial" charset="0"/>
                <a:cs typeface="Arial" charset="0"/>
                <a:sym typeface="Cabin"/>
              </a:rPr>
              <a:t> foreign key</a:t>
            </a:r>
            <a:r>
              <a:rPr lang="en" sz="2000" u="none" strike="noStrike" cap="none" dirty="0">
                <a:solidFill>
                  <a:schemeClr val="lt1"/>
                </a:solidFill>
                <a:latin typeface="Arial" charset="0"/>
                <a:ea typeface="Arial" charset="0"/>
                <a:cs typeface="Arial" charset="0"/>
                <a:sym typeface="Cabin"/>
              </a:rPr>
              <a:t> is when a table has a column that contains a key which points to the </a:t>
            </a: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of another table.</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all primary keys are integers, then all foreign keys are integers - this is good - very good</a:t>
            </a:r>
          </a:p>
        </p:txBody>
      </p:sp>
      <p:sp>
        <p:nvSpPr>
          <p:cNvPr id="635" name="Shape 635"/>
          <p:cNvSpPr txBox="1"/>
          <p:nvPr/>
        </p:nvSpPr>
        <p:spPr>
          <a:xfrm>
            <a:off x="5617488" y="1946671"/>
            <a:ext cx="943771" cy="124301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Artist</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sp>
        <p:nvSpPr>
          <p:cNvPr id="636" name="Shape 636"/>
          <p:cNvSpPr txBox="1"/>
          <p:nvPr/>
        </p:nvSpPr>
        <p:spPr>
          <a:xfrm>
            <a:off x="7577127" y="1800225"/>
            <a:ext cx="1072304" cy="153596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cxnSp>
        <p:nvCxnSpPr>
          <p:cNvPr id="637" name="Shape 637"/>
          <p:cNvCxnSpPr/>
          <p:nvPr/>
        </p:nvCxnSpPr>
        <p:spPr>
          <a:xfrm>
            <a:off x="6363576" y="2528817"/>
            <a:ext cx="1213650" cy="3673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Relationship Building (in tables)</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a:stretch/>
        </p:blipFill>
        <p:spPr>
          <a:xfrm>
            <a:off x="938464" y="3389312"/>
            <a:ext cx="6789820" cy="1136583"/>
          </a:xfrm>
          <a:prstGeom prst="rect">
            <a:avLst/>
          </a:prstGeom>
          <a:noFill/>
          <a:ln>
            <a:noFill/>
          </a:ln>
        </p:spPr>
      </p:pic>
      <p:sp>
        <p:nvSpPr>
          <p:cNvPr id="650" name="Shape 650"/>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651" name="Shape 651"/>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652" name="Shape 652"/>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653" name="Shape 653"/>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4" name="Shape 654"/>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655" name="Shape 655"/>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656" name="Shape 656"/>
          <p:cNvSpPr/>
          <p:nvPr/>
        </p:nvSpPr>
        <p:spPr>
          <a:xfrm>
            <a:off x="3589150" y="1235062"/>
            <a:ext cx="1077899" cy="2768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7" name="Shape 657"/>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658" name="Shape 658"/>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659" name="Shape 659"/>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p:nvPr/>
        </p:nvSpPr>
        <p:spPr>
          <a:xfrm>
            <a:off x="5212807" y="579374"/>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665" name="Shape 665"/>
          <p:cNvSpPr txBox="1"/>
          <p:nvPr/>
        </p:nvSpPr>
        <p:spPr>
          <a:xfrm>
            <a:off x="834925" y="1081086"/>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666" name="Shape 666"/>
          <p:cNvSpPr txBox="1"/>
          <p:nvPr/>
        </p:nvSpPr>
        <p:spPr>
          <a:xfrm>
            <a:off x="621506" y="859630"/>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667" name="Shape 667"/>
          <p:cNvCxnSpPr/>
          <p:nvPr/>
        </p:nvCxnSpPr>
        <p:spPr>
          <a:xfrm rot="10800000" flipH="1">
            <a:off x="2024359" y="1227033"/>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668" name="Shape 668"/>
          <p:cNvSpPr txBox="1"/>
          <p:nvPr/>
        </p:nvSpPr>
        <p:spPr>
          <a:xfrm>
            <a:off x="3028048" y="659605"/>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669" name="Shape 669"/>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70" name="Shape 670"/>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1" name="Shape 671"/>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2" name="Shape 672"/>
          <p:cNvSpPr txBox="1"/>
          <p:nvPr/>
        </p:nvSpPr>
        <p:spPr>
          <a:xfrm>
            <a:off x="7236618" y="153565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73" name="Shape 673"/>
          <p:cNvSpPr txBox="1"/>
          <p:nvPr/>
        </p:nvSpPr>
        <p:spPr>
          <a:xfrm>
            <a:off x="7236618" y="198571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4" name="Shape 674"/>
          <p:cNvSpPr txBox="1"/>
          <p:nvPr/>
        </p:nvSpPr>
        <p:spPr>
          <a:xfrm>
            <a:off x="7236618" y="241433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5" name="Shape 675"/>
          <p:cNvSpPr txBox="1"/>
          <p:nvPr/>
        </p:nvSpPr>
        <p:spPr>
          <a:xfrm>
            <a:off x="7236618" y="285725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76" name="Shape 676"/>
          <p:cNvSpPr txBox="1"/>
          <p:nvPr/>
        </p:nvSpPr>
        <p:spPr>
          <a:xfrm>
            <a:off x="7236618" y="327158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77" name="Shape 677"/>
          <p:cNvSpPr txBox="1"/>
          <p:nvPr/>
        </p:nvSpPr>
        <p:spPr>
          <a:xfrm>
            <a:off x="7236618" y="371450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78" name="Shape 678"/>
          <p:cNvSpPr txBox="1"/>
          <p:nvPr/>
        </p:nvSpPr>
        <p:spPr>
          <a:xfrm>
            <a:off x="7236618" y="414312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679" name="Shape 679"/>
          <p:cNvCxnSpPr>
            <a:endCxn id="678" idx="1"/>
          </p:cNvCxnSpPr>
          <p:nvPr/>
        </p:nvCxnSpPr>
        <p:spPr>
          <a:xfrm>
            <a:off x="5054203" y="3277195"/>
            <a:ext cx="2182415" cy="1080244"/>
          </a:xfrm>
          <a:prstGeom prst="straightConnector1">
            <a:avLst/>
          </a:prstGeom>
          <a:noFill/>
          <a:ln w="88900" cap="rnd" cmpd="sng">
            <a:solidFill>
              <a:srgbClr val="FF00FF"/>
            </a:solidFill>
            <a:prstDash val="solid"/>
            <a:miter/>
            <a:headEnd type="stealth" w="med" len="med"/>
            <a:tailEnd type="none" w="med" len="med"/>
          </a:ln>
        </p:spPr>
      </p:cxnSp>
      <p:sp>
        <p:nvSpPr>
          <p:cNvPr id="680" name="Shape 680"/>
          <p:cNvSpPr txBox="1"/>
          <p:nvPr/>
        </p:nvSpPr>
        <p:spPr>
          <a:xfrm>
            <a:off x="1021556" y="3018234"/>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681" name="Shape 681"/>
          <p:cNvSpPr txBox="1"/>
          <p:nvPr/>
        </p:nvSpPr>
        <p:spPr>
          <a:xfrm>
            <a:off x="5556051" y="723899"/>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682" name="Shape 682"/>
          <p:cNvSpPr txBox="1"/>
          <p:nvPr/>
        </p:nvSpPr>
        <p:spPr>
          <a:xfrm>
            <a:off x="5659635" y="1666874"/>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683" name="Shape 683"/>
          <p:cNvSpPr txBox="1"/>
          <p:nvPr/>
        </p:nvSpPr>
        <p:spPr>
          <a:xfrm>
            <a:off x="5556051" y="1366836"/>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684" name="Shape 684"/>
          <p:cNvSpPr txBox="1"/>
          <p:nvPr/>
        </p:nvSpPr>
        <p:spPr>
          <a:xfrm>
            <a:off x="5586412" y="193119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685" name="Shape 685"/>
          <p:cNvSpPr txBox="1"/>
          <p:nvPr/>
        </p:nvSpPr>
        <p:spPr>
          <a:xfrm>
            <a:off x="5604271" y="1023936"/>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Terminology</a:t>
            </a:r>
          </a:p>
        </p:txBody>
      </p:sp>
      <p:sp>
        <p:nvSpPr>
          <p:cNvPr id="229" name="Shape 2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a:t>
            </a:r>
            <a:r>
              <a:rPr lang="en" sz="2000" u="none" strike="noStrike" cap="none" dirty="0">
                <a:solidFill>
                  <a:schemeClr val="lt1"/>
                </a:solidFill>
                <a:latin typeface="Arial" charset="0"/>
                <a:ea typeface="Arial" charset="0"/>
                <a:cs typeface="Arial" charset="0"/>
                <a:sym typeface="Cabin"/>
              </a:rPr>
              <a:t> - contains many tables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Relation (or table)</a:t>
            </a:r>
            <a:r>
              <a:rPr lang="en" sz="2000" u="none" strike="noStrike" cap="none" dirty="0">
                <a:solidFill>
                  <a:schemeClr val="lt1"/>
                </a:solidFill>
                <a:latin typeface="Arial" charset="0"/>
                <a:ea typeface="Arial" charset="0"/>
                <a:cs typeface="Arial" charset="0"/>
                <a:sym typeface="Cabin"/>
              </a:rPr>
              <a:t> - contains tuples and attributes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Tuple (or row)</a:t>
            </a:r>
            <a:r>
              <a:rPr lang="en" sz="2000" u="none" strike="noStrike" cap="none" dirty="0">
                <a:solidFill>
                  <a:schemeClr val="lt1"/>
                </a:solidFill>
                <a:latin typeface="Arial" charset="0"/>
                <a:ea typeface="Arial" charset="0"/>
                <a:cs typeface="Arial" charset="0"/>
                <a:sym typeface="Cabin"/>
              </a:rPr>
              <a:t> - a set of fields that generally represents an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object</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like a person or a music track</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Attribute (also column or field)</a:t>
            </a:r>
            <a:r>
              <a:rPr lang="en" sz="2000" u="none" strike="noStrike" cap="none" dirty="0">
                <a:solidFill>
                  <a:schemeClr val="lt1"/>
                </a:solidFill>
                <a:latin typeface="Arial" charset="0"/>
                <a:ea typeface="Arial" charset="0"/>
                <a:cs typeface="Arial" charset="0"/>
                <a:sym typeface="Cabin"/>
              </a:rPr>
              <a:t> - one of possibly many elements of data corresponding to the object represented by the row</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p:nvPr/>
        </p:nvSpPr>
        <p:spPr>
          <a:xfrm>
            <a:off x="4386262" y="9715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91" name="Shape 691"/>
          <p:cNvSpPr txBox="1"/>
          <p:nvPr/>
        </p:nvSpPr>
        <p:spPr>
          <a:xfrm>
            <a:off x="4386262" y="14216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2" name="Shape 692"/>
          <p:cNvSpPr txBox="1"/>
          <p:nvPr/>
        </p:nvSpPr>
        <p:spPr>
          <a:xfrm>
            <a:off x="4386262" y="18502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3" name="Shape 693"/>
          <p:cNvSpPr txBox="1"/>
          <p:nvPr/>
        </p:nvSpPr>
        <p:spPr>
          <a:xfrm>
            <a:off x="7358062" y="52926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94" name="Shape 694"/>
          <p:cNvSpPr txBox="1"/>
          <p:nvPr/>
        </p:nvSpPr>
        <p:spPr>
          <a:xfrm>
            <a:off x="7358062" y="97931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5" name="Shape 695"/>
          <p:cNvSpPr txBox="1"/>
          <p:nvPr/>
        </p:nvSpPr>
        <p:spPr>
          <a:xfrm>
            <a:off x="7358062" y="140794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6" name="Shape 696"/>
          <p:cNvSpPr txBox="1"/>
          <p:nvPr/>
        </p:nvSpPr>
        <p:spPr>
          <a:xfrm>
            <a:off x="7358062" y="185085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97" name="Shape 697"/>
          <p:cNvSpPr txBox="1"/>
          <p:nvPr/>
        </p:nvSpPr>
        <p:spPr>
          <a:xfrm>
            <a:off x="7358062" y="226519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98" name="Shape 698"/>
          <p:cNvSpPr txBox="1"/>
          <p:nvPr/>
        </p:nvSpPr>
        <p:spPr>
          <a:xfrm>
            <a:off x="7358062" y="270810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99" name="Shape 699"/>
          <p:cNvSpPr txBox="1"/>
          <p:nvPr/>
        </p:nvSpPr>
        <p:spPr>
          <a:xfrm>
            <a:off x="7358062" y="313673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700" name="Shape 700"/>
          <p:cNvCxnSpPr>
            <a:endCxn id="699" idx="1"/>
          </p:cNvCxnSpPr>
          <p:nvPr/>
        </p:nvCxnSpPr>
        <p:spPr>
          <a:xfrm>
            <a:off x="5863389" y="1185862"/>
            <a:ext cx="1494673" cy="2165183"/>
          </a:xfrm>
          <a:prstGeom prst="straightConnector1">
            <a:avLst/>
          </a:prstGeom>
          <a:noFill/>
          <a:ln w="88900" cap="rnd" cmpd="sng">
            <a:solidFill>
              <a:srgbClr val="FF00FF"/>
            </a:solidFill>
            <a:prstDash val="solid"/>
            <a:miter/>
            <a:headEnd type="stealth" w="med" len="med"/>
            <a:tailEnd type="none" w="med" len="med"/>
          </a:ln>
        </p:spPr>
      </p:cxnSp>
      <p:sp>
        <p:nvSpPr>
          <p:cNvPr id="701" name="Shape 701"/>
          <p:cNvSpPr txBox="1"/>
          <p:nvPr/>
        </p:nvSpPr>
        <p:spPr>
          <a:xfrm>
            <a:off x="664901" y="2271712"/>
            <a:ext cx="2000249"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Foreign key</a:t>
            </a:r>
          </a:p>
        </p:txBody>
      </p:sp>
      <p:sp>
        <p:nvSpPr>
          <p:cNvPr id="702" name="Shape 702"/>
          <p:cNvSpPr txBox="1"/>
          <p:nvPr/>
        </p:nvSpPr>
        <p:spPr>
          <a:xfrm>
            <a:off x="1850231" y="5143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Artist</a:t>
            </a:r>
          </a:p>
        </p:txBody>
      </p:sp>
      <p:sp>
        <p:nvSpPr>
          <p:cNvPr id="703" name="Shape 703"/>
          <p:cNvSpPr txBox="1"/>
          <p:nvPr/>
        </p:nvSpPr>
        <p:spPr>
          <a:xfrm>
            <a:off x="1850231" y="9644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4" name="Shape 704"/>
          <p:cNvSpPr txBox="1"/>
          <p:nvPr/>
        </p:nvSpPr>
        <p:spPr>
          <a:xfrm>
            <a:off x="1850231" y="13930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5" name="Shape 705"/>
          <p:cNvSpPr txBox="1"/>
          <p:nvPr/>
        </p:nvSpPr>
        <p:spPr>
          <a:xfrm>
            <a:off x="4386262" y="22717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artist_id</a:t>
            </a:r>
          </a:p>
        </p:txBody>
      </p:sp>
      <p:sp>
        <p:nvSpPr>
          <p:cNvPr id="706" name="Shape 706"/>
          <p:cNvSpPr txBox="1"/>
          <p:nvPr/>
        </p:nvSpPr>
        <p:spPr>
          <a:xfrm>
            <a:off x="4736306" y="328951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Genre</a:t>
            </a:r>
          </a:p>
        </p:txBody>
      </p:sp>
      <p:sp>
        <p:nvSpPr>
          <p:cNvPr id="707" name="Shape 707"/>
          <p:cNvSpPr txBox="1"/>
          <p:nvPr/>
        </p:nvSpPr>
        <p:spPr>
          <a:xfrm>
            <a:off x="4736306" y="373956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8" name="Shape 708"/>
          <p:cNvSpPr txBox="1"/>
          <p:nvPr/>
        </p:nvSpPr>
        <p:spPr>
          <a:xfrm>
            <a:off x="4736306" y="416819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9" name="Shape 709"/>
          <p:cNvSpPr txBox="1"/>
          <p:nvPr/>
        </p:nvSpPr>
        <p:spPr>
          <a:xfrm>
            <a:off x="7358062" y="355106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genre_id</a:t>
            </a:r>
          </a:p>
        </p:txBody>
      </p:sp>
      <p:cxnSp>
        <p:nvCxnSpPr>
          <p:cNvPr id="710" name="Shape 710"/>
          <p:cNvCxnSpPr>
            <a:stCxn id="706" idx="3"/>
            <a:endCxn id="709" idx="1"/>
          </p:cNvCxnSpPr>
          <p:nvPr/>
        </p:nvCxnSpPr>
        <p:spPr>
          <a:xfrm>
            <a:off x="6093617" y="3503824"/>
            <a:ext cx="1264445" cy="261558"/>
          </a:xfrm>
          <a:prstGeom prst="straightConnector1">
            <a:avLst/>
          </a:prstGeom>
          <a:noFill/>
          <a:ln w="88900" cap="rnd" cmpd="sng">
            <a:solidFill>
              <a:srgbClr val="FF00FF"/>
            </a:solidFill>
            <a:prstDash val="solid"/>
            <a:miter/>
            <a:headEnd type="stealth" w="med" len="med"/>
            <a:tailEnd type="none" w="med" len="med"/>
          </a:ln>
        </p:spPr>
      </p:cxnSp>
      <p:cxnSp>
        <p:nvCxnSpPr>
          <p:cNvPr id="711" name="Shape 711"/>
          <p:cNvCxnSpPr/>
          <p:nvPr/>
        </p:nvCxnSpPr>
        <p:spPr>
          <a:xfrm>
            <a:off x="3323629" y="1185862"/>
            <a:ext cx="926900" cy="1284981"/>
          </a:xfrm>
          <a:prstGeom prst="straightConnector1">
            <a:avLst/>
          </a:prstGeom>
          <a:noFill/>
          <a:ln w="88900" cap="rnd" cmpd="sng">
            <a:solidFill>
              <a:srgbClr val="FF00FF"/>
            </a:solidFill>
            <a:prstDash val="solid"/>
            <a:miter/>
            <a:headEnd type="stealth" w="med" len="med"/>
            <a:tailEnd type="none" w="med" len="med"/>
          </a:ln>
        </p:spPr>
      </p:cxnSp>
      <p:sp>
        <p:nvSpPr>
          <p:cNvPr id="712" name="Shape 712"/>
          <p:cNvSpPr txBox="1"/>
          <p:nvPr/>
        </p:nvSpPr>
        <p:spPr>
          <a:xfrm>
            <a:off x="1512689" y="4057649"/>
            <a:ext cx="2507456" cy="51435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Naming FK </a:t>
            </a:r>
            <a:r>
              <a:rPr lang="en" sz="1600" u="none" strike="noStrike" cap="none" dirty="0" err="1">
                <a:solidFill>
                  <a:srgbClr val="FF00FF"/>
                </a:solidFill>
                <a:latin typeface="Arial" charset="0"/>
                <a:ea typeface="Arial" charset="0"/>
                <a:cs typeface="Arial" charset="0"/>
                <a:sym typeface="Cabin"/>
              </a:rPr>
              <a:t>artist_id</a:t>
            </a:r>
            <a:r>
              <a:rPr lang="en" sz="1600" u="none" strike="noStrike" cap="none" dirty="0">
                <a:solidFill>
                  <a:srgbClr val="FF00FF"/>
                </a:solidFill>
                <a:latin typeface="Arial" charset="0"/>
                <a:ea typeface="Arial" charset="0"/>
                <a:cs typeface="Arial" charset="0"/>
                <a:sym typeface="Cabin"/>
              </a:rPr>
              <a:t> is a convention</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Shape 717" descr="Screen Shot 2015-08-10 at 11.05.43 AM.png"/>
          <p:cNvPicPr preferRelativeResize="0"/>
          <p:nvPr/>
        </p:nvPicPr>
        <p:blipFill rotWithShape="1">
          <a:blip r:embed="rId3">
            <a:alphaModFix/>
          </a:blip>
          <a:srcRect/>
          <a:stretch/>
        </p:blipFill>
        <p:spPr>
          <a:xfrm>
            <a:off x="2046090" y="333896"/>
            <a:ext cx="4932706" cy="4751451"/>
          </a:xfrm>
          <a:prstGeom prst="rect">
            <a:avLst/>
          </a:prstGeom>
          <a:noFill/>
          <a:ln>
            <a:noFill/>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p:nvPr/>
        </p:nvSpPr>
        <p:spPr>
          <a:xfrm>
            <a:off x="536755" y="3741141"/>
            <a:ext cx="8326508" cy="1159932"/>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i="0" u="none" strike="noStrike" cap="none" dirty="0">
                <a:solidFill>
                  <a:schemeClr val="lt1"/>
                </a:solidFill>
                <a:latin typeface="Courier" charset="0"/>
                <a:ea typeface="Courier" charset="0"/>
                <a:cs typeface="Courier" charset="0"/>
                <a:sym typeface="Arial"/>
              </a:rPr>
              <a:t>CREATE TABLE </a:t>
            </a:r>
            <a:r>
              <a:rPr lang="en" sz="1600" i="0" u="none" strike="noStrike" cap="none" dirty="0">
                <a:solidFill>
                  <a:srgbClr val="FFFF00"/>
                </a:solidFill>
                <a:latin typeface="Courier" charset="0"/>
                <a:ea typeface="Courier" charset="0"/>
                <a:cs typeface="Courier" charset="0"/>
                <a:sym typeface="Arial"/>
              </a:rPr>
              <a:t>Genre</a:t>
            </a:r>
            <a:r>
              <a:rPr lang="en" sz="1600" i="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US" sz="1600" dirty="0">
                <a:solidFill>
                  <a:schemeClr val="lt1"/>
                </a:solidFill>
                <a:latin typeface="Courier" charset="0"/>
                <a:ea typeface="Courier" charset="0"/>
                <a:cs typeface="Courier" charset="0"/>
              </a:rPr>
              <a:t> </a:t>
            </a:r>
            <a:r>
              <a:rPr lang="en-US" sz="1600" dirty="0" smtClean="0">
                <a:solidFill>
                  <a:schemeClr val="lt1"/>
                </a:solidFill>
                <a:latin typeface="Courier" charset="0"/>
                <a:ea typeface="Courier" charset="0"/>
                <a:cs typeface="Courier" charset="0"/>
              </a:rPr>
              <a:t>   </a:t>
            </a:r>
            <a:r>
              <a:rPr lang="en" sz="1600" i="0" u="none" strike="noStrike" cap="none" dirty="0" smtClean="0">
                <a:solidFill>
                  <a:srgbClr val="FF6600"/>
                </a:solidFill>
                <a:latin typeface="Courier" charset="0"/>
                <a:ea typeface="Courier" charset="0"/>
                <a:cs typeface="Courier" charset="0"/>
                <a:sym typeface="Arial"/>
              </a:rPr>
              <a:t>id</a:t>
            </a:r>
            <a:r>
              <a:rPr lang="en-US" sz="1600" dirty="0">
                <a:solidFill>
                  <a:schemeClr val="lt1"/>
                </a:solidFill>
                <a:latin typeface="Courier" charset="0"/>
                <a:ea typeface="Courier" charset="0"/>
                <a:cs typeface="Courier" charset="0"/>
              </a:rPr>
              <a:t> </a:t>
            </a:r>
            <a:r>
              <a:rPr lang="en-US" sz="1600" dirty="0" smtClean="0">
                <a:solidFill>
                  <a:schemeClr val="lt1"/>
                </a:solidFill>
                <a:latin typeface="Courier" charset="0"/>
                <a:ea typeface="Courier" charset="0"/>
                <a:cs typeface="Courier" charset="0"/>
              </a:rPr>
              <a:t>    </a:t>
            </a:r>
            <a:r>
              <a:rPr lang="en" sz="1600" i="0" u="none" strike="noStrike" cap="none" dirty="0" smtClean="0">
                <a:solidFill>
                  <a:schemeClr val="lt1"/>
                </a:solidFill>
                <a:latin typeface="Courier" charset="0"/>
                <a:ea typeface="Courier" charset="0"/>
                <a:cs typeface="Courier" charset="0"/>
                <a:sym typeface="Arial"/>
              </a:rPr>
              <a:t>INTEGER </a:t>
            </a:r>
            <a:r>
              <a:rPr lang="en" sz="1600" i="0" u="none" strike="noStrike" cap="none" dirty="0">
                <a:solidFill>
                  <a:schemeClr val="lt1"/>
                </a:solidFill>
                <a:latin typeface="Courier" charset="0"/>
                <a:ea typeface="Courier" charset="0"/>
                <a:cs typeface="Courier" charset="0"/>
                <a:sym typeface="Arial"/>
              </a:rPr>
              <a:t>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US" sz="1600" dirty="0">
                <a:solidFill>
                  <a:schemeClr val="lt1"/>
                </a:solidFill>
                <a:latin typeface="Courier" charset="0"/>
                <a:ea typeface="Courier" charset="0"/>
                <a:cs typeface="Courier" charset="0"/>
              </a:rPr>
              <a:t> </a:t>
            </a:r>
            <a:r>
              <a:rPr lang="en-US" sz="1600" dirty="0" smtClean="0">
                <a:solidFill>
                  <a:schemeClr val="lt1"/>
                </a:solidFill>
                <a:latin typeface="Courier" charset="0"/>
                <a:ea typeface="Courier" charset="0"/>
                <a:cs typeface="Courier" charset="0"/>
              </a:rPr>
              <a:t>   </a:t>
            </a:r>
            <a:r>
              <a:rPr lang="en" sz="1600" i="0" u="none" strike="noStrike" cap="none" dirty="0" smtClean="0">
                <a:solidFill>
                  <a:srgbClr val="00FF00"/>
                </a:solidFill>
                <a:latin typeface="Courier" charset="0"/>
                <a:ea typeface="Courier" charset="0"/>
                <a:cs typeface="Courier" charset="0"/>
                <a:sym typeface="Arial"/>
              </a:rPr>
              <a:t>name</a:t>
            </a:r>
            <a:r>
              <a:rPr lang="en-US" sz="1600" dirty="0">
                <a:solidFill>
                  <a:schemeClr val="lt1"/>
                </a:solidFill>
                <a:latin typeface="Courier" charset="0"/>
                <a:ea typeface="Courier" charset="0"/>
                <a:cs typeface="Courier" charset="0"/>
              </a:rPr>
              <a:t> </a:t>
            </a:r>
            <a:r>
              <a:rPr lang="en-US" sz="1600" dirty="0" smtClean="0">
                <a:solidFill>
                  <a:schemeClr val="lt1"/>
                </a:solidFill>
                <a:latin typeface="Courier" charset="0"/>
                <a:ea typeface="Courier" charset="0"/>
                <a:cs typeface="Courier" charset="0"/>
              </a:rPr>
              <a:t>  </a:t>
            </a:r>
            <a:r>
              <a:rPr lang="en" sz="1600" i="0" u="none" strike="noStrike" cap="none" dirty="0" smtClean="0">
                <a:solidFill>
                  <a:schemeClr val="lt1"/>
                </a:solidFill>
                <a:latin typeface="Courier" charset="0"/>
                <a:ea typeface="Courier" charset="0"/>
                <a:cs typeface="Courier" charset="0"/>
                <a:sym typeface="Arial"/>
              </a:rPr>
              <a:t>TEXT</a:t>
            </a:r>
            <a:endParaRPr lang="en" sz="1600" i="0" u="none" strike="noStrike" cap="none" dirty="0">
              <a:solidFill>
                <a:schemeClr val="lt1"/>
              </a:solidFill>
              <a:latin typeface="Courier" charset="0"/>
              <a:ea typeface="Courier" charset="0"/>
              <a:cs typeface="Courier" charset="0"/>
              <a:sym typeface="Arial"/>
            </a:endParaRPr>
          </a:p>
          <a:p>
            <a:pPr marL="0" marR="0" lvl="0" indent="0" algn="l" rtl="0">
              <a:lnSpc>
                <a:spcPct val="100000"/>
              </a:lnSpc>
              <a:spcBef>
                <a:spcPts val="0"/>
              </a:spcBef>
              <a:spcAft>
                <a:spcPts val="0"/>
              </a:spcAft>
              <a:buClr>
                <a:schemeClr val="lt1"/>
              </a:buClr>
              <a:buSzPct val="25000"/>
              <a:buFont typeface="Arial"/>
              <a:buNone/>
            </a:pPr>
            <a:r>
              <a:rPr lang="en" sz="1600" i="0" u="none" strike="noStrike" cap="none" dirty="0">
                <a:solidFill>
                  <a:schemeClr val="lt1"/>
                </a:solidFill>
                <a:latin typeface="Courier" charset="0"/>
                <a:ea typeface="Courier" charset="0"/>
                <a:cs typeface="Courier" charset="0"/>
                <a:sym typeface="Arial"/>
              </a:rPr>
              <a:t>)</a:t>
            </a:r>
          </a:p>
        </p:txBody>
      </p:sp>
      <p:pic>
        <p:nvPicPr>
          <p:cNvPr id="723" name="Shape 723" descr="Screen Shot 2015-08-10 at 11.10.06 AM.png"/>
          <p:cNvPicPr preferRelativeResize="0"/>
          <p:nvPr/>
        </p:nvPicPr>
        <p:blipFill rotWithShape="1">
          <a:blip r:embed="rId3">
            <a:alphaModFix/>
          </a:blip>
          <a:srcRect/>
          <a:stretch/>
        </p:blipFill>
        <p:spPr>
          <a:xfrm>
            <a:off x="3633268" y="438447"/>
            <a:ext cx="5317958" cy="3523953"/>
          </a:xfrm>
          <a:prstGeom prst="rect">
            <a:avLst/>
          </a:prstGeom>
          <a:noFill/>
          <a:ln>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p:nvPr/>
        </p:nvSpPr>
        <p:spPr>
          <a:xfrm>
            <a:off x="412039" y="2491070"/>
            <a:ext cx="8385600" cy="22679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CREATE TABLE </a:t>
            </a:r>
            <a:r>
              <a:rPr lang="en" sz="1600" u="none" strike="noStrike" cap="none" dirty="0">
                <a:solidFill>
                  <a:srgbClr val="FFFF00"/>
                </a:solidFill>
                <a:latin typeface="Courier" charset="0"/>
                <a:ea typeface="Courier" charset="0"/>
                <a:cs typeface="Courier" charset="0"/>
                <a:sym typeface="Arial"/>
              </a:rPr>
              <a:t>Track</a:t>
            </a:r>
            <a:r>
              <a:rPr lang="en" sz="160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FF6600"/>
                </a:solidFill>
                <a:latin typeface="Courier" charset="0"/>
                <a:ea typeface="Courier" charset="0"/>
                <a:cs typeface="Courier" charset="0"/>
                <a:sym typeface="Arial"/>
              </a:rPr>
              <a:t>id</a:t>
            </a:r>
            <a:r>
              <a:rPr lang="en" sz="1600" u="none" strike="noStrike" cap="none" dirty="0">
                <a:solidFill>
                  <a:schemeClr val="lt1"/>
                </a:solidFill>
                <a:latin typeface="Courier" charset="0"/>
                <a:ea typeface="Courier" charset="0"/>
                <a:cs typeface="Courier" charset="0"/>
                <a:sym typeface="Arial"/>
              </a:rPr>
              <a:t>	INTEGER NOT NULL PRIMARY </a:t>
            </a:r>
            <a:r>
              <a:rPr lang="en" sz="1600" u="none" strike="noStrike" cap="none">
                <a:solidFill>
                  <a:schemeClr val="lt1"/>
                </a:solidFill>
                <a:latin typeface="Courier" charset="0"/>
                <a:ea typeface="Courier" charset="0"/>
                <a:cs typeface="Courier" charset="0"/>
                <a:sym typeface="Arial"/>
              </a:rPr>
              <a:t>KEY </a:t>
            </a:r>
            <a:r>
              <a:rPr lang="en" sz="1600" u="none" strike="noStrike" cap="none" smtClean="0">
                <a:solidFill>
                  <a:schemeClr val="lt1"/>
                </a:solidFill>
                <a:latin typeface="Courier" charset="0"/>
                <a:ea typeface="Courier" charset="0"/>
                <a:cs typeface="Courier" charset="0"/>
                <a:sym typeface="Arial"/>
              </a:rPr>
              <a:t>AUTOINCREMENT </a:t>
            </a:r>
            <a:r>
              <a:rPr lang="en" sz="1600" u="none" strike="noStrike" cap="none" dirty="0">
                <a:solidFill>
                  <a:schemeClr val="lt1"/>
                </a:solidFill>
                <a:latin typeface="Courier" charset="0"/>
                <a:ea typeface="Courier" charset="0"/>
                <a:cs typeface="Courier" charset="0"/>
                <a:sym typeface="Arial"/>
              </a:rPr>
              <a:t>UNIQUE,</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00FF00"/>
                </a:solidFill>
                <a:latin typeface="Courier" charset="0"/>
                <a:ea typeface="Courier" charset="0"/>
                <a:cs typeface="Courier" charset="0"/>
                <a:sym typeface="Arial"/>
              </a:rPr>
              <a:t>title </a:t>
            </a:r>
            <a:r>
              <a:rPr lang="en" sz="1600" u="none" strike="noStrike" cap="none" dirty="0">
                <a:solidFill>
                  <a:schemeClr val="lt1"/>
                </a:solidFill>
                <a:latin typeface="Courier" charset="0"/>
                <a:ea typeface="Courier" charset="0"/>
                <a:cs typeface="Courier" charset="0"/>
                <a:sym typeface="Arial"/>
              </a:rPr>
              <a:t>TEXT,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album_id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genre_id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FF00"/>
                </a:solidFill>
                <a:latin typeface="Courier" charset="0"/>
                <a:ea typeface="Courier" charset="0"/>
                <a:cs typeface="Courier" charset="0"/>
                <a:sym typeface="Arial"/>
              </a:rPr>
              <a:t>len</a:t>
            </a:r>
            <a:r>
              <a:rPr lang="en" sz="1600" u="none" strike="noStrike" cap="none" dirty="0">
                <a:solidFill>
                  <a:schemeClr val="lt1"/>
                </a:solidFill>
                <a:latin typeface="Courier" charset="0"/>
                <a:ea typeface="Courier" charset="0"/>
                <a:cs typeface="Courier" charset="0"/>
                <a:sym typeface="Arial"/>
              </a:rPr>
              <a:t> INTEGER, </a:t>
            </a:r>
            <a:r>
              <a:rPr lang="en" sz="1600" u="none" strike="noStrike" cap="none" dirty="0">
                <a:solidFill>
                  <a:srgbClr val="FFFF00"/>
                </a:solidFill>
                <a:latin typeface="Courier" charset="0"/>
                <a:ea typeface="Courier" charset="0"/>
                <a:cs typeface="Courier" charset="0"/>
                <a:sym typeface="Arial"/>
              </a:rPr>
              <a:t>rating</a:t>
            </a:r>
            <a:r>
              <a:rPr lang="en" sz="1600" u="none" strike="noStrike" cap="none" dirty="0">
                <a:solidFill>
                  <a:schemeClr val="lt1"/>
                </a:solidFill>
                <a:latin typeface="Courier" charset="0"/>
                <a:ea typeface="Courier" charset="0"/>
                <a:cs typeface="Courier" charset="0"/>
                <a:sym typeface="Arial"/>
              </a:rPr>
              <a:t> INTEGER, </a:t>
            </a:r>
            <a:r>
              <a:rPr lang="en" sz="1600" u="none" strike="noStrike" cap="none" dirty="0">
                <a:solidFill>
                  <a:srgbClr val="FFFF00"/>
                </a:solidFill>
                <a:latin typeface="Courier" charset="0"/>
                <a:ea typeface="Courier" charset="0"/>
                <a:cs typeface="Courier" charset="0"/>
                <a:sym typeface="Arial"/>
              </a:rPr>
              <a:t>count</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a:t>
            </a:r>
          </a:p>
        </p:txBody>
      </p:sp>
      <p:sp>
        <p:nvSpPr>
          <p:cNvPr id="729" name="Shape 729"/>
          <p:cNvSpPr/>
          <p:nvPr/>
        </p:nvSpPr>
        <p:spPr>
          <a:xfrm>
            <a:off x="412039" y="860059"/>
            <a:ext cx="8385600" cy="14370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CREATE TABLE </a:t>
            </a:r>
            <a:r>
              <a:rPr lang="en" sz="1600" u="none" strike="noStrike" cap="none" dirty="0">
                <a:solidFill>
                  <a:schemeClr val="accent1"/>
                </a:solidFill>
                <a:latin typeface="Courier" charset="0"/>
                <a:ea typeface="Courier" charset="0"/>
                <a:cs typeface="Courier" charset="0"/>
                <a:sym typeface="Arial"/>
              </a:rPr>
              <a:t>Album</a:t>
            </a:r>
            <a:r>
              <a:rPr lang="en" sz="160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FF6600"/>
                </a:solidFill>
                <a:latin typeface="Courier" charset="0"/>
                <a:ea typeface="Courier" charset="0"/>
                <a:cs typeface="Courier" charset="0"/>
                <a:sym typeface="Arial"/>
              </a:rPr>
              <a:t>id</a:t>
            </a:r>
            <a:r>
              <a:rPr lang="en" sz="1600" u="none" strike="noStrike" cap="none" dirty="0">
                <a:solidFill>
                  <a:schemeClr val="lt1"/>
                </a:solidFill>
                <a:latin typeface="Courier" charset="0"/>
                <a:ea typeface="Courier" charset="0"/>
                <a:cs typeface="Courier" charset="0"/>
                <a:sym typeface="Arial"/>
              </a:rPr>
              <a:t>	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artist_id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00FF00"/>
                </a:solidFill>
                <a:latin typeface="Courier" charset="0"/>
                <a:ea typeface="Courier" charset="0"/>
                <a:cs typeface="Courier" charset="0"/>
                <a:sym typeface="Arial"/>
              </a:rPr>
              <a:t>title</a:t>
            </a:r>
            <a:r>
              <a:rPr lang="en" sz="1600" u="none" strike="noStrike" cap="none" dirty="0">
                <a:solidFill>
                  <a:schemeClr val="lt1"/>
                </a:solidFill>
                <a:latin typeface="Courier" charset="0"/>
                <a:ea typeface="Courier" charset="0"/>
                <a:cs typeface="Courier" charset="0"/>
                <a:sym typeface="Arial"/>
              </a:rPr>
              <a:t>	TEXT</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Shape 734" descr="Screen Shot 2015-08-10 at 11.28.26 AM.png"/>
          <p:cNvPicPr preferRelativeResize="0"/>
          <p:nvPr/>
        </p:nvPicPr>
        <p:blipFill rotWithShape="1">
          <a:blip r:embed="rId3">
            <a:alphaModFix/>
          </a:blip>
          <a:srcRect/>
          <a:stretch/>
        </p:blipFill>
        <p:spPr>
          <a:xfrm>
            <a:off x="970548" y="312201"/>
            <a:ext cx="7355306" cy="4627714"/>
          </a:xfrm>
          <a:prstGeom prst="rect">
            <a:avLst/>
          </a:prstGeom>
          <a:noFill/>
          <a:ln>
            <a:noFill/>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p:nvPr/>
        </p:nvSpPr>
        <p:spPr>
          <a:xfrm>
            <a:off x="2127960" y="3940592"/>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0" name="Shape 740" descr="Screen Shot 2015-08-10 at 11.22.04 AM.png"/>
          <p:cNvPicPr preferRelativeResize="0"/>
          <p:nvPr/>
        </p:nvPicPr>
        <p:blipFill rotWithShape="1">
          <a:blip r:embed="rId3">
            <a:alphaModFix/>
          </a:blip>
          <a:srcRect/>
          <a:stretch/>
        </p:blipFill>
        <p:spPr>
          <a:xfrm>
            <a:off x="585537" y="362317"/>
            <a:ext cx="6140578" cy="3799638"/>
          </a:xfrm>
          <a:prstGeom prst="rect">
            <a:avLst/>
          </a:prstGeom>
          <a:noFill/>
          <a:ln>
            <a:noFill/>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p:nvPr/>
        </p:nvSpPr>
        <p:spPr>
          <a:xfrm>
            <a:off x="2189214" y="3931558"/>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6" name="Shape 746" descr="Screen Shot 2015-08-10 at 11.22.04 AM.png"/>
          <p:cNvPicPr preferRelativeResize="0"/>
          <p:nvPr/>
        </p:nvPicPr>
        <p:blipFill rotWithShape="1">
          <a:blip r:embed="rId3">
            <a:alphaModFix/>
          </a:blip>
          <a:srcRect/>
          <a:stretch/>
        </p:blipFill>
        <p:spPr>
          <a:xfrm>
            <a:off x="-200526" y="328725"/>
            <a:ext cx="6220789" cy="3849271"/>
          </a:xfrm>
          <a:prstGeom prst="rect">
            <a:avLst/>
          </a:prstGeom>
          <a:noFill/>
          <a:ln>
            <a:noFill/>
          </a:ln>
        </p:spPr>
      </p:pic>
      <p:grpSp>
        <p:nvGrpSpPr>
          <p:cNvPr id="4" name="Group 3"/>
          <p:cNvGrpSpPr/>
          <p:nvPr/>
        </p:nvGrpSpPr>
        <p:grpSpPr>
          <a:xfrm>
            <a:off x="3433011" y="593480"/>
            <a:ext cx="5914175" cy="3659546"/>
            <a:chOff x="2653393" y="593481"/>
            <a:chExt cx="6589519" cy="4077432"/>
          </a:xfrm>
        </p:grpSpPr>
        <p:pic>
          <p:nvPicPr>
            <p:cNvPr id="747" name="Shape 747" descr="Screen Shot 2015-08-10 at 11.22.14 AM.png"/>
            <p:cNvPicPr preferRelativeResize="0"/>
            <p:nvPr/>
          </p:nvPicPr>
          <p:blipFill rotWithShape="1">
            <a:blip r:embed="rId4">
              <a:alphaModFix/>
            </a:blip>
            <a:srcRect/>
            <a:stretch/>
          </p:blipFill>
          <p:spPr>
            <a:xfrm>
              <a:off x="2653393" y="593481"/>
              <a:ext cx="6589519" cy="4077432"/>
            </a:xfrm>
            <a:prstGeom prst="rect">
              <a:avLst/>
            </a:prstGeom>
            <a:noFill/>
            <a:ln>
              <a:noFill/>
            </a:ln>
          </p:spPr>
        </p:pic>
        <p:sp>
          <p:nvSpPr>
            <p:cNvPr id="748" name="Shape 748"/>
            <p:cNvSpPr/>
            <p:nvPr/>
          </p:nvSpPr>
          <p:spPr>
            <a:xfrm flipH="1">
              <a:off x="4485809" y="1768902"/>
              <a:ext cx="714318" cy="714318"/>
            </a:xfrm>
            <a:prstGeom prst="rightArrow">
              <a:avLst>
                <a:gd name="adj1" fmla="val 39117"/>
                <a:gd name="adj2" fmla="val 20320"/>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p:nvPr/>
        </p:nvSpPr>
        <p:spPr>
          <a:xfrm>
            <a:off x="2392545" y="3939492"/>
            <a:ext cx="5235475"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('Rock')</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('Metal')</a:t>
            </a:r>
          </a:p>
        </p:txBody>
      </p:sp>
      <p:pic>
        <p:nvPicPr>
          <p:cNvPr id="754" name="Shape 754" descr="Screen Shot 2015-08-10 at 11.24.54 AM.png"/>
          <p:cNvPicPr preferRelativeResize="0"/>
          <p:nvPr/>
        </p:nvPicPr>
        <p:blipFill rotWithShape="1">
          <a:blip r:embed="rId3">
            <a:alphaModFix/>
          </a:blip>
          <a:srcRect/>
          <a:stretch/>
        </p:blipFill>
        <p:spPr>
          <a:xfrm>
            <a:off x="1443788" y="315192"/>
            <a:ext cx="6376737" cy="3945769"/>
          </a:xfrm>
          <a:prstGeom prst="rect">
            <a:avLst/>
          </a:prstGeom>
          <a:noFill/>
          <a:ln>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p:nvPr/>
        </p:nvSpPr>
        <p:spPr>
          <a:xfrm>
            <a:off x="1440410" y="4033837"/>
            <a:ext cx="7209674"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('Who Made Who', 2)</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('IV', 1)</a:t>
            </a:r>
          </a:p>
        </p:txBody>
      </p:sp>
      <p:pic>
        <p:nvPicPr>
          <p:cNvPr id="760" name="Shape 760" descr="Screen Shot 2015-08-10 at 11.30.30 AM.png"/>
          <p:cNvPicPr preferRelativeResize="0"/>
          <p:nvPr/>
        </p:nvPicPr>
        <p:blipFill rotWithShape="1">
          <a:blip r:embed="rId3">
            <a:alphaModFix/>
          </a:blip>
          <a:srcRect/>
          <a:stretch/>
        </p:blipFill>
        <p:spPr>
          <a:xfrm>
            <a:off x="1892968" y="356851"/>
            <a:ext cx="5414211" cy="4077912"/>
          </a:xfrm>
          <a:prstGeom prst="rect">
            <a:avLst/>
          </a:prstGeom>
          <a:noFill/>
          <a:ln>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p:nvPr/>
        </p:nvSpPr>
        <p:spPr>
          <a:xfrm>
            <a:off x="1144879" y="478505"/>
            <a:ext cx="7217436" cy="24002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     values ('Black Dog', 5, 297, 0, 2, 1)</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smtClean="0">
                <a:solidFill>
                  <a:srgbClr val="FFFF00"/>
                </a:solidFill>
                <a:latin typeface="Courier" charset="0"/>
                <a:ea typeface="Courier" charset="0"/>
                <a:cs typeface="Courier" charset="0"/>
                <a:sym typeface="Cabin"/>
              </a:rPr>
              <a:t>genre_id</a:t>
            </a:r>
            <a:r>
              <a:rPr lang="en-US" dirty="0" smtClean="0">
                <a:solidFill>
                  <a:srgbClr val="FFFF00"/>
                </a:solidFill>
                <a:latin typeface="Courier" charset="0"/>
                <a:ea typeface="Courier" charset="0"/>
                <a:cs typeface="Courier" charset="0"/>
                <a:sym typeface="Cabin"/>
              </a:rPr>
              <a:t>)</a:t>
            </a:r>
            <a:endParaRPr lang="en-US" dirty="0">
              <a:solidFill>
                <a:srgbClr val="FF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FF00"/>
              </a:buClr>
              <a:buSzPct val="25000"/>
              <a:buFont typeface="Cabin"/>
              <a:buNone/>
            </a:pPr>
            <a:r>
              <a:rPr lang="en-US" u="none" strike="noStrike" cap="none" dirty="0" smtClean="0">
                <a:solidFill>
                  <a:srgbClr val="FFFF00"/>
                </a:solidFill>
                <a:latin typeface="Courier" charset="0"/>
                <a:ea typeface="Courier" charset="0"/>
                <a:cs typeface="Courier" charset="0"/>
                <a:sym typeface="Cabin"/>
              </a:rPr>
              <a:t>     </a:t>
            </a:r>
            <a:r>
              <a:rPr lang="en" u="none" strike="noStrike" cap="none" dirty="0" smtClean="0">
                <a:solidFill>
                  <a:srgbClr val="FFFF00"/>
                </a:solidFill>
                <a:latin typeface="Courier" charset="0"/>
                <a:ea typeface="Courier" charset="0"/>
                <a:cs typeface="Courier" charset="0"/>
                <a:sym typeface="Cabin"/>
              </a:rPr>
              <a:t>values </a:t>
            </a:r>
            <a:r>
              <a:rPr lang="en" u="none" strike="noStrike" cap="none" dirty="0">
                <a:solidFill>
                  <a:srgbClr val="FFFF00"/>
                </a:solidFill>
                <a:latin typeface="Courier" charset="0"/>
                <a:ea typeface="Courier" charset="0"/>
                <a:cs typeface="Courier" charset="0"/>
                <a:sym typeface="Cabin"/>
              </a:rPr>
              <a:t>('Stairway', 5, 482, 0, 2, 1)</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     values ('About to Rock', 5, 313, 0, 1, 2)</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     values ('Who Made Who', 5, 207, 0, 1, 2)</a:t>
            </a:r>
          </a:p>
        </p:txBody>
      </p:sp>
      <p:pic>
        <p:nvPicPr>
          <p:cNvPr id="766" name="Shape 766" descr="Screen Shot 2015-08-10 at 11.31.34 AM.png"/>
          <p:cNvPicPr preferRelativeResize="0"/>
          <p:nvPr/>
        </p:nvPicPr>
        <p:blipFill rotWithShape="1">
          <a:blip r:embed="rId3">
            <a:alphaModFix/>
          </a:blip>
          <a:srcRect/>
          <a:stretch/>
        </p:blipFill>
        <p:spPr>
          <a:xfrm>
            <a:off x="1764630" y="3023908"/>
            <a:ext cx="5829651" cy="1478817"/>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a:stretch/>
        </p:blipFill>
        <p:spPr>
          <a:xfrm>
            <a:off x="1540041" y="524719"/>
            <a:ext cx="6293495" cy="2702932"/>
          </a:xfrm>
          <a:prstGeom prst="rect">
            <a:avLst/>
          </a:prstGeom>
          <a:noFill/>
          <a:ln>
            <a:noFill/>
          </a:ln>
        </p:spPr>
      </p:pic>
      <p:sp>
        <p:nvSpPr>
          <p:cNvPr id="235" name="Shape 235"/>
          <p:cNvSpPr txBox="1"/>
          <p:nvPr/>
        </p:nvSpPr>
        <p:spPr>
          <a:xfrm>
            <a:off x="225059" y="3285498"/>
            <a:ext cx="8651081" cy="1521618"/>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defined as a </a:t>
            </a:r>
            <a:r>
              <a:rPr lang="en" sz="1600" u="none" strike="noStrike" cap="none" dirty="0">
                <a:solidFill>
                  <a:srgbClr val="00FF00"/>
                </a:solidFill>
                <a:latin typeface="Arial" charset="0"/>
                <a:ea typeface="Arial" charset="0"/>
                <a:cs typeface="Arial" charset="0"/>
                <a:sym typeface="Cabin"/>
              </a:rPr>
              <a:t>set of </a:t>
            </a:r>
            <a:r>
              <a:rPr lang="en" sz="1600" u="none" strike="noStrike" cap="none" dirty="0">
                <a:solidFill>
                  <a:srgbClr val="FF7F00"/>
                </a:solidFill>
                <a:latin typeface="Arial" charset="0"/>
                <a:ea typeface="Arial" charset="0"/>
                <a:cs typeface="Arial" charset="0"/>
                <a:sym typeface="Cabin"/>
              </a:rPr>
              <a:t>tuples</a:t>
            </a:r>
            <a:r>
              <a:rPr lang="en" sz="1600" u="none" strike="noStrike" cap="none" dirty="0">
                <a:solidFill>
                  <a:srgbClr val="FFFF00"/>
                </a:solidFill>
                <a:latin typeface="Arial" charset="0"/>
                <a:ea typeface="Arial" charset="0"/>
                <a:cs typeface="Arial" charset="0"/>
                <a:sym typeface="Cabin"/>
              </a:rPr>
              <a:t> that have the same </a:t>
            </a:r>
            <a:r>
              <a:rPr lang="en" sz="1600" u="none" strike="noStrike" cap="none" dirty="0">
                <a:solidFill>
                  <a:srgbClr val="FF00FF"/>
                </a:solidFill>
                <a:latin typeface="Arial" charset="0"/>
                <a:ea typeface="Arial" charset="0"/>
                <a:cs typeface="Arial" charset="0"/>
                <a:sym typeface="Cabin"/>
              </a:rPr>
              <a:t>attributes</a:t>
            </a:r>
            <a:r>
              <a:rPr lang="en" sz="1600" u="none" strike="noStrike" cap="none" dirty="0">
                <a:solidFill>
                  <a:srgbClr val="FFFF00"/>
                </a:solidFill>
                <a:latin typeface="Arial" charset="0"/>
                <a:ea typeface="Arial" charset="0"/>
                <a:cs typeface="Arial" charset="0"/>
                <a:sym typeface="Cabin"/>
              </a:rPr>
              <a:t>.   A </a:t>
            </a:r>
            <a:r>
              <a:rPr lang="en" sz="1600" u="none" strike="noStrike" cap="none" dirty="0">
                <a:solidFill>
                  <a:srgbClr val="FF7F00"/>
                </a:solidFill>
                <a:latin typeface="Arial" charset="0"/>
                <a:ea typeface="Arial" charset="0"/>
                <a:cs typeface="Arial" charset="0"/>
                <a:sym typeface="Cabin"/>
              </a:rPr>
              <a:t>tuple</a:t>
            </a:r>
            <a:r>
              <a:rPr lang="en" sz="1600" u="none" strike="noStrike" cap="none" dirty="0">
                <a:solidFill>
                  <a:srgbClr val="FFFF00"/>
                </a:solidFill>
                <a:latin typeface="Arial" charset="0"/>
                <a:ea typeface="Arial" charset="0"/>
                <a:cs typeface="Arial" charset="0"/>
                <a:sym typeface="Cabin"/>
              </a:rPr>
              <a:t> usually represents </a:t>
            </a:r>
            <a:r>
              <a:rPr lang="en" sz="1600" u="none" strike="noStrike" cap="none" dirty="0">
                <a:solidFill>
                  <a:srgbClr val="FF7F00"/>
                </a:solidFill>
                <a:latin typeface="Arial" charset="0"/>
                <a:ea typeface="Arial" charset="0"/>
                <a:cs typeface="Arial" charset="0"/>
                <a:sym typeface="Cabin"/>
              </a:rPr>
              <a:t>an object</a:t>
            </a:r>
            <a:r>
              <a:rPr lang="en" sz="1600" u="none" strike="noStrike" cap="none" dirty="0">
                <a:solidFill>
                  <a:srgbClr val="FFFF00"/>
                </a:solidFill>
                <a:latin typeface="Arial" charset="0"/>
                <a:ea typeface="Arial" charset="0"/>
                <a:cs typeface="Arial" charset="0"/>
                <a:sym typeface="Cabin"/>
              </a:rPr>
              <a:t> and information about that object.  </a:t>
            </a:r>
            <a:r>
              <a:rPr lang="en" sz="1600" u="none" strike="noStrike" cap="none" dirty="0">
                <a:solidFill>
                  <a:srgbClr val="FF7F00"/>
                </a:solidFill>
                <a:latin typeface="Arial" charset="0"/>
                <a:ea typeface="Arial" charset="0"/>
                <a:cs typeface="Arial" charset="0"/>
                <a:sym typeface="Cabin"/>
              </a:rPr>
              <a:t>Objects</a:t>
            </a:r>
            <a:r>
              <a:rPr lang="en" sz="1600" u="none" strike="noStrike" cap="none" dirty="0">
                <a:solidFill>
                  <a:srgbClr val="FFFF00"/>
                </a:solidFill>
                <a:latin typeface="Arial" charset="0"/>
                <a:ea typeface="Arial" charset="0"/>
                <a:cs typeface="Arial" charset="0"/>
                <a:sym typeface="Cabin"/>
              </a:rPr>
              <a:t> are typically physical objects or concepts.   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usually described as a </a:t>
            </a:r>
            <a:r>
              <a:rPr lang="en" sz="1600" u="none" strike="noStrike" cap="none" dirty="0">
                <a:solidFill>
                  <a:srgbClr val="00FF00"/>
                </a:solidFill>
                <a:latin typeface="Arial" charset="0"/>
                <a:ea typeface="Arial" charset="0"/>
                <a:cs typeface="Arial" charset="0"/>
                <a:sym typeface="Cabin"/>
              </a:rPr>
              <a:t>table</a:t>
            </a:r>
            <a:r>
              <a:rPr lang="en" sz="1600" u="none" strike="noStrike" cap="none" dirty="0">
                <a:solidFill>
                  <a:srgbClr val="FFFF00"/>
                </a:solidFill>
                <a:latin typeface="Arial" charset="0"/>
                <a:ea typeface="Arial" charset="0"/>
                <a:cs typeface="Arial" charset="0"/>
                <a:sym typeface="Cabin"/>
              </a:rPr>
              <a:t>, which is organized into </a:t>
            </a:r>
            <a:r>
              <a:rPr lang="en" sz="1600" u="none" strike="noStrike" cap="none" dirty="0">
                <a:solidFill>
                  <a:srgbClr val="FF7F00"/>
                </a:solidFill>
                <a:latin typeface="Arial" charset="0"/>
                <a:ea typeface="Arial" charset="0"/>
                <a:cs typeface="Arial" charset="0"/>
                <a:sym typeface="Cabin"/>
              </a:rPr>
              <a:t>rows</a:t>
            </a:r>
            <a:r>
              <a:rPr lang="en" sz="1600" u="none" strike="noStrike" cap="none" dirty="0">
                <a:solidFill>
                  <a:srgbClr val="FFFF00"/>
                </a:solidFill>
                <a:latin typeface="Arial" charset="0"/>
                <a:ea typeface="Arial" charset="0"/>
                <a:cs typeface="Arial" charset="0"/>
                <a:sym typeface="Cabin"/>
              </a:rPr>
              <a:t> and </a:t>
            </a:r>
            <a:r>
              <a:rPr lang="en" sz="1600" u="none" strike="noStrike" cap="none" dirty="0">
                <a:solidFill>
                  <a:srgbClr val="FF00FF"/>
                </a:solidFill>
                <a:latin typeface="Arial" charset="0"/>
                <a:ea typeface="Arial" charset="0"/>
                <a:cs typeface="Arial" charset="0"/>
                <a:sym typeface="Cabin"/>
              </a:rPr>
              <a:t>columns</a:t>
            </a:r>
            <a:r>
              <a:rPr lang="en" sz="1600" u="none" strike="noStrike" cap="none" dirty="0">
                <a:solidFill>
                  <a:srgbClr val="FFFF00"/>
                </a:solidFill>
                <a:latin typeface="Arial" charset="0"/>
                <a:ea typeface="Arial" charset="0"/>
                <a:cs typeface="Arial" charset="0"/>
                <a:sym typeface="Cabin"/>
              </a:rPr>
              <a:t>.   All the data</a:t>
            </a:r>
            <a:r>
              <a:rPr lang="en" sz="1600" u="sng" strike="noStrike" cap="none" dirty="0">
                <a:solidFill>
                  <a:schemeClr val="hlink"/>
                </a:solidFill>
                <a:latin typeface="Arial" charset="0"/>
                <a:ea typeface="Arial" charset="0"/>
                <a:cs typeface="Arial" charset="0"/>
                <a:sym typeface="Cabin"/>
                <a:hlinkClick r:id="rId4"/>
              </a:rPr>
              <a:t> </a:t>
            </a:r>
            <a:r>
              <a:rPr lang="en" sz="1600" u="none" strike="noStrike" cap="none" dirty="0">
                <a:solidFill>
                  <a:srgbClr val="FFFF00"/>
                </a:solidFill>
                <a:latin typeface="Arial" charset="0"/>
                <a:ea typeface="Arial" charset="0"/>
                <a:cs typeface="Arial" charset="0"/>
                <a:sym typeface="Cabin"/>
              </a:rPr>
              <a:t>referenced by an </a:t>
            </a:r>
            <a:r>
              <a:rPr lang="en" sz="1600" u="none" strike="noStrike" cap="none" dirty="0">
                <a:solidFill>
                  <a:srgbClr val="FF00FF"/>
                </a:solidFill>
                <a:latin typeface="Arial" charset="0"/>
                <a:ea typeface="Arial" charset="0"/>
                <a:cs typeface="Arial" charset="0"/>
                <a:sym typeface="Cabin"/>
              </a:rPr>
              <a:t>attribute</a:t>
            </a:r>
            <a:r>
              <a:rPr lang="en" sz="1600" u="none" strike="noStrike" cap="none" dirty="0">
                <a:solidFill>
                  <a:srgbClr val="FFFF00"/>
                </a:solidFill>
                <a:latin typeface="Arial" charset="0"/>
                <a:ea typeface="Arial" charset="0"/>
                <a:cs typeface="Arial" charset="0"/>
                <a:sym typeface="Cabin"/>
              </a:rPr>
              <a:t> are in the same domain and </a:t>
            </a:r>
            <a:r>
              <a:rPr lang="en" sz="1600" u="none" strike="noStrike" cap="none" dirty="0">
                <a:solidFill>
                  <a:srgbClr val="FF00FF"/>
                </a:solidFill>
                <a:latin typeface="Arial" charset="0"/>
                <a:ea typeface="Arial" charset="0"/>
                <a:cs typeface="Arial" charset="0"/>
                <a:sym typeface="Cabin"/>
              </a:rPr>
              <a:t>conform to the same constraints.</a:t>
            </a:r>
            <a:r>
              <a:rPr lang="en" sz="1600" u="none" strike="noStrike" cap="none" dirty="0">
                <a:solidFill>
                  <a:srgbClr val="FFFF00"/>
                </a:solidFill>
                <a:latin typeface="Arial" charset="0"/>
                <a:ea typeface="Arial" charset="0"/>
                <a:cs typeface="Arial" charset="0"/>
                <a:sym typeface="Cabin"/>
              </a:rPr>
              <a:t>  (Wikipedia)</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2" name="Group 1"/>
          <p:cNvGrpSpPr/>
          <p:nvPr/>
        </p:nvGrpSpPr>
        <p:grpSpPr>
          <a:xfrm>
            <a:off x="1044514" y="590844"/>
            <a:ext cx="7334875" cy="3965976"/>
            <a:chOff x="1874508" y="1342967"/>
            <a:chExt cx="5865807" cy="3171649"/>
          </a:xfrm>
        </p:grpSpPr>
        <p:pic>
          <p:nvPicPr>
            <p:cNvPr id="771" name="Shape 771" descr="Screen Shot 2015-08-10 at 11.35.43 AM.png"/>
            <p:cNvPicPr preferRelativeResize="0"/>
            <p:nvPr/>
          </p:nvPicPr>
          <p:blipFill rotWithShape="1">
            <a:blip r:embed="rId3">
              <a:alphaModFix/>
            </a:blip>
            <a:srcRect/>
            <a:stretch/>
          </p:blipFill>
          <p:spPr>
            <a:xfrm>
              <a:off x="2761561" y="2822376"/>
              <a:ext cx="1987055" cy="722566"/>
            </a:xfrm>
            <a:prstGeom prst="rect">
              <a:avLst/>
            </a:prstGeom>
            <a:noFill/>
            <a:ln>
              <a:noFill/>
            </a:ln>
          </p:spPr>
        </p:pic>
        <p:pic>
          <p:nvPicPr>
            <p:cNvPr id="772" name="Shape 772" descr="Screen Shot 2015-08-10 at 11.36.01 AM.png"/>
            <p:cNvPicPr preferRelativeResize="0"/>
            <p:nvPr/>
          </p:nvPicPr>
          <p:blipFill rotWithShape="1">
            <a:blip r:embed="rId4">
              <a:alphaModFix/>
            </a:blip>
            <a:srcRect/>
            <a:stretch/>
          </p:blipFill>
          <p:spPr>
            <a:xfrm>
              <a:off x="3294221" y="3822157"/>
              <a:ext cx="1264489" cy="692459"/>
            </a:xfrm>
            <a:prstGeom prst="rect">
              <a:avLst/>
            </a:prstGeom>
            <a:noFill/>
            <a:ln>
              <a:noFill/>
            </a:ln>
          </p:spPr>
        </p:pic>
        <p:pic>
          <p:nvPicPr>
            <p:cNvPr id="773" name="Shape 773" descr="Screen Shot 2015-08-10 at 11.36.13 AM.png"/>
            <p:cNvPicPr preferRelativeResize="0"/>
            <p:nvPr/>
          </p:nvPicPr>
          <p:blipFill rotWithShape="1">
            <a:blip r:embed="rId5">
              <a:alphaModFix/>
            </a:blip>
            <a:srcRect/>
            <a:stretch/>
          </p:blipFill>
          <p:spPr>
            <a:xfrm>
              <a:off x="5783830" y="3183659"/>
              <a:ext cx="1276532" cy="716544"/>
            </a:xfrm>
            <a:prstGeom prst="rect">
              <a:avLst/>
            </a:prstGeom>
            <a:noFill/>
            <a:ln>
              <a:noFill/>
            </a:ln>
          </p:spPr>
        </p:pic>
        <p:pic>
          <p:nvPicPr>
            <p:cNvPr id="774" name="Shape 774" descr="Screen Shot 2015-08-10 at 11.31.34 AM.png"/>
            <p:cNvPicPr preferRelativeResize="0"/>
            <p:nvPr/>
          </p:nvPicPr>
          <p:blipFill rotWithShape="1">
            <a:blip r:embed="rId6">
              <a:alphaModFix/>
            </a:blip>
            <a:srcRect l="3906"/>
            <a:stretch/>
          </p:blipFill>
          <p:spPr>
            <a:xfrm>
              <a:off x="2504494" y="1342967"/>
              <a:ext cx="4333836" cy="1144062"/>
            </a:xfrm>
            <a:prstGeom prst="rect">
              <a:avLst/>
            </a:prstGeom>
            <a:noFill/>
            <a:ln>
              <a:noFill/>
            </a:ln>
          </p:spPr>
        </p:pic>
        <p:cxnSp>
          <p:nvCxnSpPr>
            <p:cNvPr id="776" name="Shape 776"/>
            <p:cNvCxnSpPr/>
            <p:nvPr/>
          </p:nvCxnSpPr>
          <p:spPr>
            <a:xfrm rot="10800000" flipH="1">
              <a:off x="3162214" y="2404642"/>
              <a:ext cx="592874" cy="779016"/>
            </a:xfrm>
            <a:prstGeom prst="straightConnector1">
              <a:avLst/>
            </a:prstGeom>
            <a:noFill/>
            <a:ln w="63500" cap="rnd" cmpd="sng">
              <a:solidFill>
                <a:srgbClr val="FF00FF"/>
              </a:solidFill>
              <a:prstDash val="solid"/>
              <a:miter/>
              <a:headEnd type="stealth" w="med" len="med"/>
              <a:tailEnd type="none" w="med" len="med"/>
            </a:ln>
          </p:spPr>
        </p:cxnSp>
        <p:cxnSp>
          <p:nvCxnSpPr>
            <p:cNvPr id="777" name="Shape 777"/>
            <p:cNvCxnSpPr/>
            <p:nvPr/>
          </p:nvCxnSpPr>
          <p:spPr>
            <a:xfrm rot="10800000" flipH="1">
              <a:off x="3393806" y="3422371"/>
              <a:ext cx="101900" cy="746015"/>
            </a:xfrm>
            <a:prstGeom prst="straightConnector1">
              <a:avLst/>
            </a:prstGeom>
            <a:noFill/>
            <a:ln w="63500" cap="rnd" cmpd="sng">
              <a:solidFill>
                <a:srgbClr val="FF00FF"/>
              </a:solidFill>
              <a:prstDash val="solid"/>
              <a:miter/>
              <a:headEnd type="stealth" w="med" len="med"/>
              <a:tailEnd type="none" w="med" len="med"/>
            </a:ln>
          </p:spPr>
        </p:cxnSp>
        <p:cxnSp>
          <p:nvCxnSpPr>
            <p:cNvPr id="778" name="Shape 778"/>
            <p:cNvCxnSpPr/>
            <p:nvPr/>
          </p:nvCxnSpPr>
          <p:spPr>
            <a:xfrm rot="10800000">
              <a:off x="4583324" y="2404643"/>
              <a:ext cx="1200506" cy="1417513"/>
            </a:xfrm>
            <a:prstGeom prst="straightConnector1">
              <a:avLst/>
            </a:prstGeom>
            <a:noFill/>
            <a:ln w="63500" cap="rnd" cmpd="sng">
              <a:solidFill>
                <a:srgbClr val="FF00FF"/>
              </a:solidFill>
              <a:prstDash val="solid"/>
              <a:miter/>
              <a:headEnd type="stealth" w="med" len="med"/>
              <a:tailEnd type="none" w="med" len="med"/>
            </a:ln>
          </p:spPr>
        </p:cxnSp>
        <p:sp>
          <p:nvSpPr>
            <p:cNvPr id="779" name="Shape 779"/>
            <p:cNvSpPr txBox="1"/>
            <p:nvPr/>
          </p:nvSpPr>
          <p:spPr>
            <a:xfrm flipH="1">
              <a:off x="2504494" y="4020862"/>
              <a:ext cx="540939"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Artist</a:t>
              </a:r>
            </a:p>
          </p:txBody>
        </p:sp>
        <p:sp>
          <p:nvSpPr>
            <p:cNvPr id="780" name="Shape 780"/>
            <p:cNvSpPr txBox="1"/>
            <p:nvPr/>
          </p:nvSpPr>
          <p:spPr>
            <a:xfrm>
              <a:off x="7128394" y="3605156"/>
              <a:ext cx="611921"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Genre</a:t>
              </a:r>
            </a:p>
          </p:txBody>
        </p:sp>
        <p:sp>
          <p:nvSpPr>
            <p:cNvPr id="781" name="Shape 781"/>
            <p:cNvSpPr txBox="1"/>
            <p:nvPr/>
          </p:nvSpPr>
          <p:spPr>
            <a:xfrm>
              <a:off x="1874508" y="2822376"/>
              <a:ext cx="629986"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Album</a:t>
              </a:r>
            </a:p>
          </p:txBody>
        </p:sp>
        <p:sp>
          <p:nvSpPr>
            <p:cNvPr id="782" name="Shape 782"/>
            <p:cNvSpPr txBox="1"/>
            <p:nvPr/>
          </p:nvSpPr>
          <p:spPr>
            <a:xfrm>
              <a:off x="6878341" y="1377245"/>
              <a:ext cx="823362"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Track</a:t>
              </a:r>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Using Join Across Tables</a:t>
            </a:r>
          </a:p>
        </p:txBody>
      </p:sp>
      <p:sp>
        <p:nvSpPr>
          <p:cNvPr id="789" name="Shape 789"/>
          <p:cNvSpPr txBox="1"/>
          <p:nvPr/>
        </p:nvSpPr>
        <p:spPr>
          <a:xfrm>
            <a:off x="2386743" y="4131468"/>
            <a:ext cx="4646530"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http://en.wikipedia.org/wiki/Join_(SQL)</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Relational Power</a:t>
            </a:r>
          </a:p>
        </p:txBody>
      </p:sp>
      <p:sp>
        <p:nvSpPr>
          <p:cNvPr id="795" name="Shape 795"/>
          <p:cNvSpPr txBox="1">
            <a:spLocks noGrp="1"/>
          </p:cNvSpPr>
          <p:nvPr>
            <p:ph type="body" idx="1"/>
          </p:nvPr>
        </p:nvSpPr>
        <p:spPr>
          <a:xfrm>
            <a:off x="650081" y="1621428"/>
            <a:ext cx="7836750" cy="305063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removing the replicated data and replacing it with references to a single copy of each bit of data we build a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00FF"/>
                </a:solidFill>
                <a:latin typeface="Arial" charset="0"/>
                <a:ea typeface="Arial" charset="0"/>
                <a:cs typeface="Arial" charset="0"/>
                <a:sym typeface="Cabin"/>
              </a:rPr>
              <a:t>web</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of information that the relational database can read through very quickly - even for very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when you want some data it comes from a number of tables linked by these </a:t>
            </a:r>
            <a:r>
              <a:rPr lang="en" sz="2000" u="none" strike="noStrike" cap="none" dirty="0">
                <a:solidFill>
                  <a:srgbClr val="FF00FF"/>
                </a:solidFill>
                <a:latin typeface="Arial" charset="0"/>
                <a:ea typeface="Arial" charset="0"/>
                <a:cs typeface="Arial" charset="0"/>
                <a:sym typeface="Cabin"/>
              </a:rPr>
              <a:t>foreign keys</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The JOIN Operation</a:t>
            </a:r>
          </a:p>
        </p:txBody>
      </p:sp>
      <p:sp>
        <p:nvSpPr>
          <p:cNvPr id="801" name="Shape 801"/>
          <p:cNvSpPr txBox="1">
            <a:spLocks noGrp="1"/>
          </p:cNvSpPr>
          <p:nvPr>
            <p:ph type="body" idx="1"/>
          </p:nvPr>
        </p:nvSpPr>
        <p:spPr>
          <a:xfrm>
            <a:off x="650081" y="1464468"/>
            <a:ext cx="7836750" cy="233398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JOIN operation </a:t>
            </a:r>
            <a:r>
              <a:rPr lang="en" sz="2000" u="none" strike="noStrike" cap="none">
                <a:solidFill>
                  <a:srgbClr val="FF00FF"/>
                </a:solidFill>
                <a:latin typeface="Arial" charset="0"/>
                <a:ea typeface="Arial" charset="0"/>
                <a:cs typeface="Arial" charset="0"/>
                <a:sym typeface="Cabin"/>
              </a:rPr>
              <a:t>links across several tables </a:t>
            </a:r>
            <a:r>
              <a:rPr lang="en" sz="2000" u="none" strike="noStrike" cap="none">
                <a:solidFill>
                  <a:schemeClr val="lt1"/>
                </a:solidFill>
                <a:latin typeface="Arial" charset="0"/>
                <a:ea typeface="Arial" charset="0"/>
                <a:cs typeface="Arial" charset="0"/>
                <a:sym typeface="Cabin"/>
              </a:rPr>
              <a:t>as part of a select operation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You must tell the JOIN </a:t>
            </a:r>
            <a:r>
              <a:rPr lang="en" sz="2000" u="none" strike="noStrike" cap="none">
                <a:solidFill>
                  <a:srgbClr val="00FF00"/>
                </a:solidFill>
                <a:latin typeface="Arial" charset="0"/>
                <a:ea typeface="Arial" charset="0"/>
                <a:cs typeface="Arial" charset="0"/>
                <a:sym typeface="Cabin"/>
              </a:rPr>
              <a:t>how to use the keys</a:t>
            </a:r>
            <a:r>
              <a:rPr lang="en" sz="2000" u="none" strike="noStrike" cap="none">
                <a:solidFill>
                  <a:schemeClr val="lt1"/>
                </a:solidFill>
                <a:latin typeface="Arial" charset="0"/>
                <a:ea typeface="Arial" charset="0"/>
                <a:cs typeface="Arial" charset="0"/>
                <a:sym typeface="Cabin"/>
              </a:rPr>
              <a:t> that make the connection between the tables using an </a:t>
            </a:r>
            <a:r>
              <a:rPr lang="en" sz="2000" u="none" strike="noStrike" cap="none">
                <a:solidFill>
                  <a:srgbClr val="00FF00"/>
                </a:solidFill>
                <a:latin typeface="Arial" charset="0"/>
                <a:ea typeface="Arial" charset="0"/>
                <a:cs typeface="Arial" charset="0"/>
                <a:sym typeface="Cabin"/>
              </a:rPr>
              <a:t>ON clause</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p:nvPr/>
        </p:nvSpPr>
        <p:spPr>
          <a:xfrm>
            <a:off x="263763" y="3371850"/>
            <a:ext cx="89022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dirty="0">
                <a:solidFill>
                  <a:srgbClr val="FF7F00"/>
                </a:solidFill>
                <a:latin typeface="Arial" charset="0"/>
                <a:ea typeface="Arial" charset="0"/>
                <a:cs typeface="Arial" charset="0"/>
                <a:sym typeface="Cabin"/>
              </a:rPr>
              <a:t>select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Album.title</a:t>
            </a:r>
            <a:r>
              <a:rPr lang="en" sz="1800" u="none" strike="noStrike" cap="none" dirty="0">
                <a:solidFill>
                  <a:srgbClr val="00FF00"/>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Artist.name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from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Album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join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Artist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on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FF00FF"/>
                </a:solidFill>
                <a:latin typeface="Arial" charset="0"/>
                <a:ea typeface="Arial" charset="0"/>
                <a:cs typeface="Arial" charset="0"/>
                <a:sym typeface="Cabin"/>
              </a:rPr>
              <a:t>Album.artist_id</a:t>
            </a:r>
            <a:r>
              <a:rPr lang="en" sz="1800" u="none" strike="noStrike" cap="none" dirty="0">
                <a:solidFill>
                  <a:srgbClr val="FF00FF"/>
                </a:solidFill>
                <a:latin typeface="Arial" charset="0"/>
                <a:ea typeface="Arial" charset="0"/>
                <a:cs typeface="Arial" charset="0"/>
                <a:sym typeface="Cabin"/>
              </a:rPr>
              <a:t> = </a:t>
            </a:r>
            <a:r>
              <a:rPr lang="en" sz="1800" u="none" strike="noStrike" cap="none" dirty="0" err="1">
                <a:solidFill>
                  <a:srgbClr val="FF00FF"/>
                </a:solidFill>
                <a:latin typeface="Arial" charset="0"/>
                <a:ea typeface="Arial" charset="0"/>
                <a:cs typeface="Arial" charset="0"/>
                <a:sym typeface="Cabin"/>
              </a:rPr>
              <a:t>Artist.id</a:t>
            </a:r>
            <a:endParaRPr lang="en" sz="1800" u="none" strike="noStrike" cap="none" dirty="0">
              <a:solidFill>
                <a:srgbClr val="FF00FF"/>
              </a:solidFill>
              <a:latin typeface="Arial" charset="0"/>
              <a:ea typeface="Arial" charset="0"/>
              <a:cs typeface="Arial" charset="0"/>
              <a:sym typeface="Cabin"/>
            </a:endParaRPr>
          </a:p>
        </p:txBody>
      </p:sp>
      <p:sp>
        <p:nvSpPr>
          <p:cNvPr id="807" name="Shape 807"/>
          <p:cNvSpPr txBox="1"/>
          <p:nvPr/>
        </p:nvSpPr>
        <p:spPr>
          <a:xfrm>
            <a:off x="1637566"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08" name="Shape 808"/>
          <p:cNvSpPr txBox="1"/>
          <p:nvPr/>
        </p:nvSpPr>
        <p:spPr>
          <a:xfrm>
            <a:off x="4217490" y="3893886"/>
            <a:ext cx="1893036"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The tables that hold the data</a:t>
            </a:r>
          </a:p>
        </p:txBody>
      </p:sp>
      <p:sp>
        <p:nvSpPr>
          <p:cNvPr id="809" name="Shape 809"/>
          <p:cNvSpPr txBox="1"/>
          <p:nvPr/>
        </p:nvSpPr>
        <p:spPr>
          <a:xfrm>
            <a:off x="6734942"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How the tables are linked</a:t>
            </a:r>
          </a:p>
        </p:txBody>
      </p:sp>
      <p:grpSp>
        <p:nvGrpSpPr>
          <p:cNvPr id="4" name="Group 3"/>
          <p:cNvGrpSpPr/>
          <p:nvPr/>
        </p:nvGrpSpPr>
        <p:grpSpPr>
          <a:xfrm>
            <a:off x="981075" y="495817"/>
            <a:ext cx="6986953" cy="2584281"/>
            <a:chOff x="354439" y="264043"/>
            <a:chExt cx="7613589" cy="2816056"/>
          </a:xfrm>
        </p:grpSpPr>
        <p:pic>
          <p:nvPicPr>
            <p:cNvPr id="812" name="Shape 812" descr="Screen Shot 2015-08-10 at 11.35.43 AM.png"/>
            <p:cNvPicPr preferRelativeResize="0"/>
            <p:nvPr/>
          </p:nvPicPr>
          <p:blipFill rotWithShape="1">
            <a:blip r:embed="rId3">
              <a:alphaModFix/>
            </a:blip>
            <a:srcRect/>
            <a:stretch/>
          </p:blipFill>
          <p:spPr>
            <a:xfrm>
              <a:off x="3022869" y="264043"/>
              <a:ext cx="3354059" cy="1219658"/>
            </a:xfrm>
            <a:prstGeom prst="rect">
              <a:avLst/>
            </a:prstGeom>
            <a:noFill/>
            <a:ln>
              <a:noFill/>
            </a:ln>
          </p:spPr>
        </p:pic>
        <p:pic>
          <p:nvPicPr>
            <p:cNvPr id="813" name="Shape 813" descr="Screen Shot 2015-08-10 at 11.36.01 AM.png"/>
            <p:cNvPicPr preferRelativeResize="0"/>
            <p:nvPr/>
          </p:nvPicPr>
          <p:blipFill rotWithShape="1">
            <a:blip r:embed="rId4">
              <a:alphaModFix/>
            </a:blip>
            <a:srcRect/>
            <a:stretch/>
          </p:blipFill>
          <p:spPr>
            <a:xfrm>
              <a:off x="5656955" y="1814512"/>
              <a:ext cx="2311073" cy="1265587"/>
            </a:xfrm>
            <a:prstGeom prst="rect">
              <a:avLst/>
            </a:prstGeom>
            <a:noFill/>
            <a:ln>
              <a:noFill/>
            </a:ln>
          </p:spPr>
        </p:pic>
        <p:cxnSp>
          <p:nvCxnSpPr>
            <p:cNvPr id="814" name="Shape 814"/>
            <p:cNvCxnSpPr/>
            <p:nvPr/>
          </p:nvCxnSpPr>
          <p:spPr>
            <a:xfrm rot="10800000">
              <a:off x="4338384" y="975876"/>
              <a:ext cx="1318570" cy="1848652"/>
            </a:xfrm>
            <a:prstGeom prst="straightConnector1">
              <a:avLst/>
            </a:prstGeom>
            <a:noFill/>
            <a:ln w="63500" cap="rnd" cmpd="sng">
              <a:solidFill>
                <a:srgbClr val="FF00FF"/>
              </a:solidFill>
              <a:prstDash val="solid"/>
              <a:miter/>
              <a:headEnd type="stealth" w="med" len="med"/>
              <a:tailEnd type="none" w="med" len="med"/>
            </a:ln>
          </p:spPr>
        </p:cxnSp>
        <p:sp>
          <p:nvSpPr>
            <p:cNvPr id="815" name="Shape 815"/>
            <p:cNvSpPr txBox="1"/>
            <p:nvPr/>
          </p:nvSpPr>
          <p:spPr>
            <a:xfrm flipH="1">
              <a:off x="7271308" y="1335881"/>
              <a:ext cx="64176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
          <p:nvSpPr>
            <p:cNvPr id="816" name="Shape 816"/>
            <p:cNvSpPr txBox="1"/>
            <p:nvPr/>
          </p:nvSpPr>
          <p:spPr>
            <a:xfrm flipH="1">
              <a:off x="6521763" y="300861"/>
              <a:ext cx="110556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pic>
          <p:nvPicPr>
            <p:cNvPr id="817" name="Shape 817" descr="Screen Shot 2015-08-10 at 11.41.19 AM.png"/>
            <p:cNvPicPr preferRelativeResize="0"/>
            <p:nvPr/>
          </p:nvPicPr>
          <p:blipFill rotWithShape="1">
            <a:blip r:embed="rId5">
              <a:alphaModFix/>
            </a:blip>
            <a:srcRect/>
            <a:stretch/>
          </p:blipFill>
          <p:spPr>
            <a:xfrm>
              <a:off x="354439" y="1776783"/>
              <a:ext cx="2997627" cy="1303316"/>
            </a:xfrm>
            <a:prstGeom prst="rect">
              <a:avLst/>
            </a:prstGeom>
            <a:noFill/>
            <a:ln>
              <a:noFill/>
            </a:ln>
          </p:spPr>
        </p:pic>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5" name="Shape 825"/>
          <p:cNvSpPr txBox="1"/>
          <p:nvPr/>
        </p:nvSpPr>
        <p:spPr>
          <a:xfrm>
            <a:off x="792905" y="3816980"/>
            <a:ext cx="7722393" cy="7715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Album.title</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Album.artist_id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Artist.id,Artist.name</a:t>
            </a:r>
            <a:r>
              <a:rPr lang="en" sz="2500" u="none" strike="noStrike" cap="none" dirty="0">
                <a:solidFill>
                  <a:schemeClr val="lt1"/>
                </a:solidFill>
                <a:latin typeface="Arial" charset="0"/>
                <a:ea typeface="Arial" charset="0"/>
                <a:cs typeface="Arial" charset="0"/>
                <a:sym typeface="Cabin"/>
              </a:rPr>
              <a:t> </a:t>
            </a:r>
          </a:p>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Album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Artist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FF00FF"/>
                </a:solidFill>
                <a:latin typeface="Arial" charset="0"/>
                <a:ea typeface="Arial" charset="0"/>
                <a:cs typeface="Arial" charset="0"/>
                <a:sym typeface="Cabin"/>
              </a:rPr>
              <a:t>Album.artist_id</a:t>
            </a:r>
            <a:r>
              <a:rPr lang="en" sz="2500" u="none" strike="noStrike" cap="none" dirty="0">
                <a:solidFill>
                  <a:srgbClr val="FF00FF"/>
                </a:solidFill>
                <a:latin typeface="Arial" charset="0"/>
                <a:ea typeface="Arial" charset="0"/>
                <a:cs typeface="Arial" charset="0"/>
                <a:sym typeface="Cabin"/>
              </a:rPr>
              <a:t> = </a:t>
            </a:r>
            <a:r>
              <a:rPr lang="en" sz="2500" u="none" strike="noStrike" cap="none" dirty="0" err="1">
                <a:solidFill>
                  <a:srgbClr val="FF00FF"/>
                </a:solidFill>
                <a:latin typeface="Arial" charset="0"/>
                <a:ea typeface="Arial" charset="0"/>
                <a:cs typeface="Arial" charset="0"/>
                <a:sym typeface="Cabin"/>
              </a:rPr>
              <a:t>Artist.id</a:t>
            </a:r>
            <a:endParaRPr lang="en" sz="2500" u="none" strike="noStrike" cap="none" dirty="0">
              <a:solidFill>
                <a:srgbClr val="FF00FF"/>
              </a:solidFill>
              <a:latin typeface="Arial" charset="0"/>
              <a:ea typeface="Arial" charset="0"/>
              <a:cs typeface="Arial" charset="0"/>
              <a:sym typeface="Cabin"/>
            </a:endParaRPr>
          </a:p>
        </p:txBody>
      </p:sp>
      <p:pic>
        <p:nvPicPr>
          <p:cNvPr id="822" name="Shape 822" descr="Screen Shot 2015-08-10 at 11.43.30 AM.png"/>
          <p:cNvPicPr preferRelativeResize="0"/>
          <p:nvPr/>
        </p:nvPicPr>
        <p:blipFill rotWithShape="1">
          <a:blip r:embed="rId3">
            <a:alphaModFix/>
          </a:blip>
          <a:srcRect/>
          <a:stretch/>
        </p:blipFill>
        <p:spPr>
          <a:xfrm>
            <a:off x="2373681" y="2390823"/>
            <a:ext cx="4560842" cy="1161608"/>
          </a:xfrm>
          <a:prstGeom prst="rect">
            <a:avLst/>
          </a:prstGeom>
          <a:noFill/>
          <a:ln>
            <a:noFill/>
          </a:ln>
        </p:spPr>
      </p:pic>
      <p:pic>
        <p:nvPicPr>
          <p:cNvPr id="823" name="Shape 823" descr="Screen Shot 2015-08-10 at 11.35.43 AM.png"/>
          <p:cNvPicPr preferRelativeResize="0"/>
          <p:nvPr/>
        </p:nvPicPr>
        <p:blipFill rotWithShape="1">
          <a:blip r:embed="rId4">
            <a:alphaModFix/>
          </a:blip>
          <a:srcRect/>
          <a:stretch/>
        </p:blipFill>
        <p:spPr>
          <a:xfrm>
            <a:off x="1657350" y="550009"/>
            <a:ext cx="3129885" cy="1138139"/>
          </a:xfrm>
          <a:prstGeom prst="rect">
            <a:avLst/>
          </a:prstGeom>
          <a:noFill/>
          <a:ln>
            <a:noFill/>
          </a:ln>
        </p:spPr>
      </p:pic>
      <p:pic>
        <p:nvPicPr>
          <p:cNvPr id="824" name="Shape 824" descr="Screen Shot 2015-08-10 at 11.36.01 AM.png"/>
          <p:cNvPicPr preferRelativeResize="0"/>
          <p:nvPr/>
        </p:nvPicPr>
        <p:blipFill rotWithShape="1">
          <a:blip r:embed="rId5">
            <a:alphaModFix/>
          </a:blip>
          <a:srcRect/>
          <a:stretch/>
        </p:blipFill>
        <p:spPr>
          <a:xfrm>
            <a:off x="5602399" y="550009"/>
            <a:ext cx="2065227" cy="1130957"/>
          </a:xfrm>
          <a:prstGeom prst="rect">
            <a:avLst/>
          </a:prstGeom>
          <a:noFill/>
          <a:ln>
            <a:noFill/>
          </a:ln>
        </p:spPr>
      </p:pic>
      <p:cxnSp>
        <p:nvCxnSpPr>
          <p:cNvPr id="826" name="Shape 826"/>
          <p:cNvCxnSpPr/>
          <p:nvPr/>
        </p:nvCxnSpPr>
        <p:spPr>
          <a:xfrm rot="10800000">
            <a:off x="4148658" y="3296782"/>
            <a:ext cx="625429" cy="0"/>
          </a:xfrm>
          <a:prstGeom prst="straightConnector1">
            <a:avLst/>
          </a:prstGeom>
          <a:noFill/>
          <a:ln w="38100" cap="rnd" cmpd="sng">
            <a:solidFill>
              <a:srgbClr val="FF00FF"/>
            </a:solidFill>
            <a:prstDash val="solid"/>
            <a:miter/>
            <a:headEnd type="stealth" w="med" len="med"/>
            <a:tailEnd type="none" w="med" len="med"/>
          </a:ln>
        </p:spPr>
      </p:cxnSp>
      <p:sp>
        <p:nvSpPr>
          <p:cNvPr id="827" name="Shape 827"/>
          <p:cNvSpPr/>
          <p:nvPr/>
        </p:nvSpPr>
        <p:spPr>
          <a:xfrm>
            <a:off x="3005475" y="1198633"/>
            <a:ext cx="2665858" cy="855430"/>
          </a:xfrm>
          <a:custGeom>
            <a:avLst/>
            <a:gdLst/>
            <a:ahLst/>
            <a:cxnLst/>
            <a:rect l="0" t="0" r="0" b="0"/>
            <a:pathLst>
              <a:path w="120000" h="120000" extrusionOk="0">
                <a:moveTo>
                  <a:pt x="0" y="35738"/>
                </a:moveTo>
                <a:lnTo>
                  <a:pt x="78327" y="120000"/>
                </a:lnTo>
                <a:lnTo>
                  <a:pt x="120000" y="0"/>
                </a:lnTo>
              </a:path>
            </a:pathLst>
          </a:custGeom>
          <a:noFill/>
          <a:ln w="63500" cap="flat" cmpd="sng">
            <a:solidFill>
              <a:srgbClr val="FF00FF"/>
            </a:solidFill>
            <a:prstDash val="solid"/>
            <a:miter/>
            <a:headEnd type="none" w="med" len="med"/>
            <a:tailEnd type="triangle" w="lg" len="lg"/>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Shape 832"/>
          <p:cNvSpPr txBox="1"/>
          <p:nvPr/>
        </p:nvSpPr>
        <p:spPr>
          <a:xfrm>
            <a:off x="5033596" y="450606"/>
            <a:ext cx="3747720" cy="231897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FF66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Track.title</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Track.genre_id</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Genre.id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Genre.name</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FF66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Track</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66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Genre   </a:t>
            </a:r>
          </a:p>
        </p:txBody>
      </p:sp>
      <p:grpSp>
        <p:nvGrpSpPr>
          <p:cNvPr id="833" name="Shape 833"/>
          <p:cNvGrpSpPr/>
          <p:nvPr/>
        </p:nvGrpSpPr>
        <p:grpSpPr>
          <a:xfrm>
            <a:off x="295275" y="522728"/>
            <a:ext cx="4229100" cy="4045925"/>
            <a:chOff x="590677" y="426914"/>
            <a:chExt cx="6990245" cy="6372469"/>
          </a:xfrm>
        </p:grpSpPr>
        <p:pic>
          <p:nvPicPr>
            <p:cNvPr id="834" name="Shape 834" descr="Screen Shot 2015-08-10 at 11.51.03 AM.png"/>
            <p:cNvPicPr preferRelativeResize="0"/>
            <p:nvPr/>
          </p:nvPicPr>
          <p:blipFill rotWithShape="1">
            <a:blip r:embed="rId3">
              <a:alphaModFix/>
            </a:blip>
            <a:srcRect l="810" r="278"/>
            <a:stretch/>
          </p:blipFill>
          <p:spPr>
            <a:xfrm>
              <a:off x="590677" y="426914"/>
              <a:ext cx="6990245" cy="4289404"/>
            </a:xfrm>
            <a:prstGeom prst="rect">
              <a:avLst/>
            </a:prstGeom>
            <a:noFill/>
            <a:ln>
              <a:noFill/>
            </a:ln>
          </p:spPr>
        </p:pic>
        <p:pic>
          <p:nvPicPr>
            <p:cNvPr id="835" name="Shape 835" descr="Screen Shot 2015-08-10 at 11.51.29 AM.png"/>
            <p:cNvPicPr preferRelativeResize="0"/>
            <p:nvPr/>
          </p:nvPicPr>
          <p:blipFill rotWithShape="1">
            <a:blip r:embed="rId4">
              <a:alphaModFix/>
            </a:blip>
            <a:srcRect/>
            <a:stretch/>
          </p:blipFill>
          <p:spPr>
            <a:xfrm>
              <a:off x="590677" y="4607546"/>
              <a:ext cx="6990245" cy="2191838"/>
            </a:xfrm>
            <a:prstGeom prst="rect">
              <a:avLst/>
            </a:prstGeom>
            <a:noFill/>
            <a:ln>
              <a:noFill/>
            </a:ln>
          </p:spPr>
        </p:pic>
      </p:grpSp>
      <p:sp>
        <p:nvSpPr>
          <p:cNvPr id="836" name="Shape 836"/>
          <p:cNvSpPr txBox="1"/>
          <p:nvPr/>
        </p:nvSpPr>
        <p:spPr>
          <a:xfrm>
            <a:off x="5358706" y="3246101"/>
            <a:ext cx="3097500" cy="10370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Joining two tables without an </a:t>
            </a:r>
            <a:r>
              <a:rPr lang="en" sz="1800" b="0" i="0" u="none" strike="noStrike" cap="none">
                <a:solidFill>
                  <a:srgbClr val="FF6600"/>
                </a:solidFill>
                <a:latin typeface="Arial"/>
                <a:ea typeface="Arial"/>
                <a:cs typeface="Arial"/>
                <a:sym typeface="Arial"/>
              </a:rPr>
              <a:t>ON</a:t>
            </a:r>
            <a:r>
              <a:rPr lang="en" sz="1800" b="0" i="0" u="none" strike="noStrike" cap="none">
                <a:solidFill>
                  <a:schemeClr val="lt1"/>
                </a:solidFill>
                <a:latin typeface="Arial"/>
                <a:ea typeface="Arial"/>
                <a:cs typeface="Arial"/>
                <a:sym typeface="Arial"/>
              </a:rPr>
              <a:t> clause gives all possible combinations of rows.</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p:nvPr/>
        </p:nvSpPr>
        <p:spPr>
          <a:xfrm>
            <a:off x="114271" y="3371850"/>
            <a:ext cx="883288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dirty="0">
                <a:solidFill>
                  <a:srgbClr val="FF7F00"/>
                </a:solidFill>
                <a:latin typeface="Arial" charset="0"/>
                <a:ea typeface="Arial" charset="0"/>
                <a:cs typeface="Arial" charset="0"/>
                <a:sym typeface="Cabin"/>
              </a:rPr>
              <a:t>select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Track.title</a:t>
            </a:r>
            <a:r>
              <a:rPr lang="en" sz="1800" u="none" strike="noStrike" cap="none" dirty="0">
                <a:solidFill>
                  <a:srgbClr val="00FF00"/>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Genre.name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from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Track</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join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Genre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on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FF00FF"/>
                </a:solidFill>
                <a:latin typeface="Arial" charset="0"/>
                <a:ea typeface="Arial" charset="0"/>
                <a:cs typeface="Arial" charset="0"/>
                <a:sym typeface="Cabin"/>
              </a:rPr>
              <a:t>Track.genre_id</a:t>
            </a:r>
            <a:r>
              <a:rPr lang="en" sz="1800" u="none" strike="noStrike" cap="none" dirty="0">
                <a:solidFill>
                  <a:srgbClr val="FF00FF"/>
                </a:solidFill>
                <a:latin typeface="Arial" charset="0"/>
                <a:ea typeface="Arial" charset="0"/>
                <a:cs typeface="Arial" charset="0"/>
                <a:sym typeface="Cabin"/>
              </a:rPr>
              <a:t> = </a:t>
            </a:r>
            <a:r>
              <a:rPr lang="en" sz="1800" u="none" strike="noStrike" cap="none" dirty="0" err="1">
                <a:solidFill>
                  <a:srgbClr val="FF00FF"/>
                </a:solidFill>
                <a:latin typeface="Arial" charset="0"/>
                <a:ea typeface="Arial" charset="0"/>
                <a:cs typeface="Arial" charset="0"/>
                <a:sym typeface="Cabin"/>
              </a:rPr>
              <a:t>Genre.id</a:t>
            </a:r>
            <a:endParaRPr lang="en" sz="1800" u="none" strike="noStrike" cap="none" dirty="0">
              <a:solidFill>
                <a:srgbClr val="FF00FF"/>
              </a:solidFill>
              <a:latin typeface="Arial" charset="0"/>
              <a:ea typeface="Arial" charset="0"/>
              <a:cs typeface="Arial" charset="0"/>
              <a:sym typeface="Cabin"/>
            </a:endParaRPr>
          </a:p>
        </p:txBody>
      </p:sp>
      <p:sp>
        <p:nvSpPr>
          <p:cNvPr id="842" name="Shape 842"/>
          <p:cNvSpPr txBox="1"/>
          <p:nvPr/>
        </p:nvSpPr>
        <p:spPr>
          <a:xfrm>
            <a:off x="1636215"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43" name="Shape 843"/>
          <p:cNvSpPr txBox="1"/>
          <p:nvPr/>
        </p:nvSpPr>
        <p:spPr>
          <a:xfrm>
            <a:off x="3872394" y="4025503"/>
            <a:ext cx="2062415"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The tables that hold the data</a:t>
            </a:r>
          </a:p>
        </p:txBody>
      </p:sp>
      <p:sp>
        <p:nvSpPr>
          <p:cNvPr id="844" name="Shape 844"/>
          <p:cNvSpPr txBox="1"/>
          <p:nvPr/>
        </p:nvSpPr>
        <p:spPr>
          <a:xfrm>
            <a:off x="6565403"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How the tables are linked</a:t>
            </a:r>
          </a:p>
        </p:txBody>
      </p:sp>
      <p:pic>
        <p:nvPicPr>
          <p:cNvPr id="847" name="Shape 847" descr="Screen Shot 2015-08-10 at 11.36.13 AM.png"/>
          <p:cNvPicPr preferRelativeResize="0"/>
          <p:nvPr/>
        </p:nvPicPr>
        <p:blipFill rotWithShape="1">
          <a:blip r:embed="rId3">
            <a:alphaModFix/>
          </a:blip>
          <a:srcRect/>
          <a:stretch/>
        </p:blipFill>
        <p:spPr>
          <a:xfrm>
            <a:off x="7409846" y="2227567"/>
            <a:ext cx="1514474" cy="850106"/>
          </a:xfrm>
          <a:prstGeom prst="rect">
            <a:avLst/>
          </a:prstGeom>
          <a:noFill/>
          <a:ln>
            <a:noFill/>
          </a:ln>
        </p:spPr>
      </p:pic>
      <p:pic>
        <p:nvPicPr>
          <p:cNvPr id="848" name="Shape 848" descr="Screen Shot 2015-08-10 at 11.31.34 AM.png"/>
          <p:cNvPicPr preferRelativeResize="0"/>
          <p:nvPr/>
        </p:nvPicPr>
        <p:blipFill rotWithShape="1">
          <a:blip r:embed="rId4">
            <a:alphaModFix/>
          </a:blip>
          <a:srcRect l="3906"/>
          <a:stretch/>
        </p:blipFill>
        <p:spPr>
          <a:xfrm>
            <a:off x="3519250" y="571314"/>
            <a:ext cx="5141652" cy="1357312"/>
          </a:xfrm>
          <a:prstGeom prst="rect">
            <a:avLst/>
          </a:prstGeom>
          <a:noFill/>
          <a:ln>
            <a:noFill/>
          </a:ln>
        </p:spPr>
      </p:pic>
      <p:cxnSp>
        <p:nvCxnSpPr>
          <p:cNvPr id="849" name="Shape 849"/>
          <p:cNvCxnSpPr/>
          <p:nvPr/>
        </p:nvCxnSpPr>
        <p:spPr>
          <a:xfrm rot="10800000">
            <a:off x="5985569" y="1830884"/>
            <a:ext cx="1424277" cy="1137984"/>
          </a:xfrm>
          <a:prstGeom prst="straightConnector1">
            <a:avLst/>
          </a:prstGeom>
          <a:noFill/>
          <a:ln w="63500" cap="rnd" cmpd="sng">
            <a:solidFill>
              <a:srgbClr val="FF00FF"/>
            </a:solidFill>
            <a:prstDash val="solid"/>
            <a:miter/>
            <a:headEnd type="stealth" w="med" len="med"/>
            <a:tailEnd type="none" w="med" len="med"/>
          </a:ln>
        </p:spPr>
      </p:cxnSp>
      <p:pic>
        <p:nvPicPr>
          <p:cNvPr id="850" name="Shape 850" descr="Screen Shot 2015-08-10 at 11.45.49 AM.png"/>
          <p:cNvPicPr preferRelativeResize="0"/>
          <p:nvPr/>
        </p:nvPicPr>
        <p:blipFill rotWithShape="1">
          <a:blip r:embed="rId5">
            <a:alphaModFix/>
          </a:blip>
          <a:srcRect/>
          <a:stretch/>
        </p:blipFill>
        <p:spPr>
          <a:xfrm>
            <a:off x="506655" y="718895"/>
            <a:ext cx="2449757" cy="2179144"/>
          </a:xfrm>
          <a:prstGeom prst="rect">
            <a:avLst/>
          </a:prstGeom>
          <a:noFill/>
          <a:ln>
            <a:noFill/>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Shape 856"/>
          <p:cNvSpPr txBox="1"/>
          <p:nvPr/>
        </p:nvSpPr>
        <p:spPr>
          <a:xfrm>
            <a:off x="892968" y="609600"/>
            <a:ext cx="7350919" cy="1915714"/>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select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Track.title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Artist.name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Album.title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Genre.name</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from</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FF00"/>
                </a:solidFill>
                <a:latin typeface="Arial" charset="0"/>
                <a:ea typeface="Arial" charset="0"/>
                <a:cs typeface="Arial" charset="0"/>
                <a:sym typeface="Cabin"/>
              </a:rPr>
              <a:t>Track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Genre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Album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Artist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on</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FF00FF"/>
                </a:solidFill>
                <a:latin typeface="Arial" charset="0"/>
                <a:ea typeface="Arial" charset="0"/>
                <a:cs typeface="Arial" charset="0"/>
                <a:sym typeface="Cabin"/>
              </a:rPr>
              <a:t>Track.genre_id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Genre.id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Track.album_id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Album.id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Album.artist_id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Artist.id</a:t>
            </a:r>
            <a:endParaRPr lang="en" sz="2400" u="none" strike="noStrike" cap="none" dirty="0">
              <a:solidFill>
                <a:srgbClr val="FF00FF"/>
              </a:solidFill>
              <a:latin typeface="Arial" charset="0"/>
              <a:ea typeface="Arial" charset="0"/>
              <a:cs typeface="Arial" charset="0"/>
              <a:sym typeface="Cabin"/>
            </a:endParaRPr>
          </a:p>
        </p:txBody>
      </p:sp>
      <p:sp>
        <p:nvSpPr>
          <p:cNvPr id="857" name="Shape 857"/>
          <p:cNvSpPr txBox="1"/>
          <p:nvPr/>
        </p:nvSpPr>
        <p:spPr>
          <a:xfrm>
            <a:off x="6963071" y="2653900"/>
            <a:ext cx="1904704" cy="4131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1600" u="none" strike="noStrike" cap="none">
                <a:solidFill>
                  <a:srgbClr val="00FF00"/>
                </a:solidFill>
                <a:latin typeface="Arial" charset="0"/>
                <a:ea typeface="Arial" charset="0"/>
                <a:cs typeface="Arial" charset="0"/>
                <a:sym typeface="Cabin"/>
              </a:rPr>
              <a:t>What we want to see</a:t>
            </a:r>
          </a:p>
        </p:txBody>
      </p:sp>
      <p:sp>
        <p:nvSpPr>
          <p:cNvPr id="858" name="Shape 858"/>
          <p:cNvSpPr txBox="1"/>
          <p:nvPr/>
        </p:nvSpPr>
        <p:spPr>
          <a:xfrm>
            <a:off x="6863868" y="3089665"/>
            <a:ext cx="2103110"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The tables which hold the data</a:t>
            </a:r>
          </a:p>
        </p:txBody>
      </p:sp>
      <p:sp>
        <p:nvSpPr>
          <p:cNvPr id="859" name="Shape 859"/>
          <p:cNvSpPr txBox="1"/>
          <p:nvPr/>
        </p:nvSpPr>
        <p:spPr>
          <a:xfrm>
            <a:off x="6963071" y="3751653"/>
            <a:ext cx="1904704"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How the tables are linked</a:t>
            </a:r>
          </a:p>
        </p:txBody>
      </p:sp>
      <p:pic>
        <p:nvPicPr>
          <p:cNvPr id="860" name="Shape 860" descr="Screen Shot 2015-08-10 at 11.46.34 AM.png"/>
          <p:cNvPicPr preferRelativeResize="0"/>
          <p:nvPr/>
        </p:nvPicPr>
        <p:blipFill rotWithShape="1">
          <a:blip r:embed="rId3">
            <a:alphaModFix/>
          </a:blip>
          <a:srcRect/>
          <a:stretch/>
        </p:blipFill>
        <p:spPr>
          <a:xfrm>
            <a:off x="2233337" y="2719386"/>
            <a:ext cx="4167463" cy="1795736"/>
          </a:xfrm>
          <a:prstGeom prst="rect">
            <a:avLst/>
          </a:prstGeom>
          <a:noFill/>
          <a:ln>
            <a:noFill/>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a:stretch/>
        </p:blipFill>
        <p:spPr>
          <a:xfrm>
            <a:off x="145256" y="514350"/>
            <a:ext cx="6908912" cy="4040064"/>
          </a:xfrm>
          <a:prstGeom prst="rect">
            <a:avLst/>
          </a:prstGeom>
          <a:noFill/>
          <a:ln>
            <a:noFill/>
          </a:ln>
        </p:spPr>
      </p:pic>
      <p:pic>
        <p:nvPicPr>
          <p:cNvPr id="866" name="Shape 866" descr="Screen Shot 2015-08-10 at 11.46.34 AM.png"/>
          <p:cNvPicPr preferRelativeResize="0"/>
          <p:nvPr/>
        </p:nvPicPr>
        <p:blipFill rotWithShape="1">
          <a:blip r:embed="rId4">
            <a:alphaModFix/>
          </a:blip>
          <a:srcRect/>
          <a:stretch/>
        </p:blipFill>
        <p:spPr>
          <a:xfrm>
            <a:off x="3867973" y="2062894"/>
            <a:ext cx="4986420" cy="214862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4" name="Group 3"/>
          <p:cNvGrpSpPr/>
          <p:nvPr/>
        </p:nvGrpSpPr>
        <p:grpSpPr>
          <a:xfrm>
            <a:off x="1453368" y="513346"/>
            <a:ext cx="6244063" cy="4115259"/>
            <a:chOff x="1164431" y="271462"/>
            <a:chExt cx="6972300" cy="4595216"/>
          </a:xfrm>
        </p:grpSpPr>
        <p:pic>
          <p:nvPicPr>
            <p:cNvPr id="240" name="Shape 240"/>
            <p:cNvPicPr preferRelativeResize="0"/>
            <p:nvPr/>
          </p:nvPicPr>
          <p:blipFill rotWithShape="1">
            <a:blip r:embed="rId3">
              <a:alphaModFix/>
            </a:blip>
            <a:srcRect/>
            <a:stretch/>
          </p:blipFill>
          <p:spPr>
            <a:xfrm>
              <a:off x="1164431" y="271462"/>
              <a:ext cx="6972300" cy="4595216"/>
            </a:xfrm>
            <a:prstGeom prst="rect">
              <a:avLst/>
            </a:prstGeom>
            <a:noFill/>
            <a:ln>
              <a:noFill/>
            </a:ln>
          </p:spPr>
        </p:pic>
        <p:sp>
          <p:nvSpPr>
            <p:cNvPr id="241" name="Shape 241"/>
            <p:cNvSpPr txBox="1"/>
            <p:nvPr/>
          </p:nvSpPr>
          <p:spPr>
            <a:xfrm>
              <a:off x="4507706" y="3678412"/>
              <a:ext cx="1875318" cy="60074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Tables / Relations</a:t>
              </a:r>
            </a:p>
          </p:txBody>
        </p:sp>
        <p:sp>
          <p:nvSpPr>
            <p:cNvPr id="242" name="Shape 242"/>
            <p:cNvSpPr txBox="1"/>
            <p:nvPr/>
          </p:nvSpPr>
          <p:spPr>
            <a:xfrm>
              <a:off x="2957424" y="2340098"/>
              <a:ext cx="3561637"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Columns / Attributes</a:t>
              </a:r>
            </a:p>
          </p:txBody>
        </p:sp>
        <p:sp>
          <p:nvSpPr>
            <p:cNvPr id="243" name="Shape 243"/>
            <p:cNvSpPr txBox="1"/>
            <p:nvPr/>
          </p:nvSpPr>
          <p:spPr>
            <a:xfrm>
              <a:off x="7005339" y="2832496"/>
              <a:ext cx="786711"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Rows /</a:t>
              </a:r>
            </a:p>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Tuples</a:t>
              </a:r>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Many-To-Many Relationships</a:t>
            </a:r>
          </a:p>
        </p:txBody>
      </p:sp>
      <p:sp>
        <p:nvSpPr>
          <p:cNvPr id="873" name="Shape 873"/>
          <p:cNvSpPr txBox="1"/>
          <p:nvPr/>
        </p:nvSpPr>
        <p:spPr>
          <a:xfrm>
            <a:off x="315174" y="4521993"/>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https://en.wikipedia.org/wiki/Many-to-many_(data_model)</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p:nvPr/>
        </p:nvSpPr>
        <p:spPr>
          <a:xfrm>
            <a:off x="5212807" y="512700"/>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879" name="Shape 879"/>
          <p:cNvSpPr txBox="1"/>
          <p:nvPr/>
        </p:nvSpPr>
        <p:spPr>
          <a:xfrm>
            <a:off x="834925" y="1014412"/>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880" name="Shape 880"/>
          <p:cNvSpPr txBox="1"/>
          <p:nvPr/>
        </p:nvSpPr>
        <p:spPr>
          <a:xfrm>
            <a:off x="621506" y="792956"/>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881" name="Shape 881"/>
          <p:cNvCxnSpPr/>
          <p:nvPr/>
        </p:nvCxnSpPr>
        <p:spPr>
          <a:xfrm rot="10800000" flipH="1">
            <a:off x="2024359" y="1160359"/>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882" name="Shape 882"/>
          <p:cNvSpPr txBox="1"/>
          <p:nvPr/>
        </p:nvSpPr>
        <p:spPr>
          <a:xfrm>
            <a:off x="3028048" y="592931"/>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883" name="Shape 883"/>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884" name="Shape 884"/>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5" name="Shape 885"/>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6" name="Shape 886"/>
          <p:cNvSpPr txBox="1"/>
          <p:nvPr/>
        </p:nvSpPr>
        <p:spPr>
          <a:xfrm>
            <a:off x="7236618" y="15692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887" name="Shape 887"/>
          <p:cNvSpPr txBox="1"/>
          <p:nvPr/>
        </p:nvSpPr>
        <p:spPr>
          <a:xfrm>
            <a:off x="7236618" y="1981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8" name="Shape 888"/>
          <p:cNvSpPr txBox="1"/>
          <p:nvPr/>
        </p:nvSpPr>
        <p:spPr>
          <a:xfrm>
            <a:off x="7236618" y="24098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9" name="Shape 889"/>
          <p:cNvSpPr txBox="1"/>
          <p:nvPr/>
        </p:nvSpPr>
        <p:spPr>
          <a:xfrm>
            <a:off x="7236618" y="28527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890" name="Shape 890"/>
          <p:cNvSpPr txBox="1"/>
          <p:nvPr/>
        </p:nvSpPr>
        <p:spPr>
          <a:xfrm>
            <a:off x="7236618" y="32670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891" name="Shape 891"/>
          <p:cNvSpPr txBox="1"/>
          <p:nvPr/>
        </p:nvSpPr>
        <p:spPr>
          <a:xfrm>
            <a:off x="7236618" y="37099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892" name="Shape 892"/>
          <p:cNvSpPr txBox="1"/>
          <p:nvPr/>
        </p:nvSpPr>
        <p:spPr>
          <a:xfrm>
            <a:off x="7236618" y="41386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893" name="Shape 893"/>
          <p:cNvCxnSpPr>
            <a:endCxn id="892" idx="1"/>
          </p:cNvCxnSpPr>
          <p:nvPr/>
        </p:nvCxnSpPr>
        <p:spPr>
          <a:xfrm>
            <a:off x="5054203" y="3172420"/>
            <a:ext cx="2182415" cy="1180505"/>
          </a:xfrm>
          <a:prstGeom prst="straightConnector1">
            <a:avLst/>
          </a:prstGeom>
          <a:noFill/>
          <a:ln w="88900" cap="rnd" cmpd="sng">
            <a:solidFill>
              <a:srgbClr val="FF00FF"/>
            </a:solidFill>
            <a:prstDash val="solid"/>
            <a:miter/>
            <a:headEnd type="stealth" w="med" len="med"/>
            <a:tailEnd type="none" w="med" len="med"/>
          </a:ln>
        </p:spPr>
      </p:cxnSp>
      <p:sp>
        <p:nvSpPr>
          <p:cNvPr id="894" name="Shape 894"/>
          <p:cNvSpPr txBox="1"/>
          <p:nvPr/>
        </p:nvSpPr>
        <p:spPr>
          <a:xfrm>
            <a:off x="1021556" y="2293143"/>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895" name="Shape 895"/>
          <p:cNvSpPr txBox="1"/>
          <p:nvPr/>
        </p:nvSpPr>
        <p:spPr>
          <a:xfrm>
            <a:off x="5556051" y="657225"/>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896" name="Shape 896"/>
          <p:cNvSpPr txBox="1"/>
          <p:nvPr/>
        </p:nvSpPr>
        <p:spPr>
          <a:xfrm>
            <a:off x="5659635" y="1600200"/>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897" name="Shape 897"/>
          <p:cNvSpPr txBox="1"/>
          <p:nvPr/>
        </p:nvSpPr>
        <p:spPr>
          <a:xfrm>
            <a:off x="5556051" y="1300162"/>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898" name="Shape 898"/>
          <p:cNvSpPr txBox="1"/>
          <p:nvPr/>
        </p:nvSpPr>
        <p:spPr>
          <a:xfrm>
            <a:off x="5586412" y="1864518"/>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899" name="Shape 899"/>
          <p:cNvSpPr txBox="1"/>
          <p:nvPr/>
        </p:nvSpPr>
        <p:spPr>
          <a:xfrm>
            <a:off x="5604271" y="957262"/>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
        <p:nvSpPr>
          <p:cNvPr id="900" name="Shape 900"/>
          <p:cNvSpPr txBox="1"/>
          <p:nvPr/>
        </p:nvSpPr>
        <p:spPr>
          <a:xfrm>
            <a:off x="6441573" y="35247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1" name="Shape 901"/>
          <p:cNvSpPr txBox="1"/>
          <p:nvPr/>
        </p:nvSpPr>
        <p:spPr>
          <a:xfrm>
            <a:off x="5212795" y="2891800"/>
            <a:ext cx="7313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02"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/wiki/One-to-many_(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
        <p:nvSpPr>
          <p:cNvPr id="903" name="Shape 903"/>
          <p:cNvSpPr txBox="1"/>
          <p:nvPr/>
        </p:nvSpPr>
        <p:spPr>
          <a:xfrm>
            <a:off x="7333710" y="512700"/>
            <a:ext cx="1260220" cy="536685"/>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Review:</a:t>
            </a:r>
          </a:p>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 to Many</a:t>
            </a:r>
          </a:p>
        </p:txBody>
      </p:sp>
      <p:sp>
        <p:nvSpPr>
          <p:cNvPr id="904" name="Shape 904"/>
          <p:cNvSpPr txBox="1"/>
          <p:nvPr/>
        </p:nvSpPr>
        <p:spPr>
          <a:xfrm>
            <a:off x="4457025"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5" name="Shape 905"/>
          <p:cNvSpPr txBox="1"/>
          <p:nvPr/>
        </p:nvSpPr>
        <p:spPr>
          <a:xfrm>
            <a:off x="2127996"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Shape 910" descr="Screen Shot 2015-08-10 at 11.36.13 AM.png"/>
          <p:cNvPicPr preferRelativeResize="0"/>
          <p:nvPr/>
        </p:nvPicPr>
        <p:blipFill rotWithShape="1">
          <a:blip r:embed="rId3">
            <a:alphaModFix/>
          </a:blip>
          <a:srcRect/>
          <a:stretch/>
        </p:blipFill>
        <p:spPr>
          <a:xfrm>
            <a:off x="1056703" y="1283268"/>
            <a:ext cx="1514474" cy="850106"/>
          </a:xfrm>
          <a:prstGeom prst="rect">
            <a:avLst/>
          </a:prstGeom>
          <a:noFill/>
          <a:ln>
            <a:noFill/>
          </a:ln>
        </p:spPr>
      </p:pic>
      <p:pic>
        <p:nvPicPr>
          <p:cNvPr id="911" name="Shape 911" descr="Screen Shot 2015-08-10 at 11.31.34 AM.png"/>
          <p:cNvPicPr preferRelativeResize="0"/>
          <p:nvPr/>
        </p:nvPicPr>
        <p:blipFill rotWithShape="1">
          <a:blip r:embed="rId4">
            <a:alphaModFix/>
          </a:blip>
          <a:srcRect l="3906"/>
          <a:stretch/>
        </p:blipFill>
        <p:spPr>
          <a:xfrm>
            <a:off x="1969204" y="2504352"/>
            <a:ext cx="5141652" cy="1357312"/>
          </a:xfrm>
          <a:prstGeom prst="rect">
            <a:avLst/>
          </a:prstGeom>
          <a:noFill/>
          <a:ln>
            <a:noFill/>
          </a:ln>
        </p:spPr>
      </p:pic>
      <p:cxnSp>
        <p:nvCxnSpPr>
          <p:cNvPr id="912" name="Shape 912"/>
          <p:cNvCxnSpPr/>
          <p:nvPr/>
        </p:nvCxnSpPr>
        <p:spPr>
          <a:xfrm rot="10800000">
            <a:off x="1292215" y="1774758"/>
            <a:ext cx="2826064" cy="1302616"/>
          </a:xfrm>
          <a:prstGeom prst="straightConnector1">
            <a:avLst/>
          </a:prstGeom>
          <a:noFill/>
          <a:ln w="63500" cap="rnd" cmpd="sng">
            <a:solidFill>
              <a:srgbClr val="FF00FF"/>
            </a:solidFill>
            <a:prstDash val="solid"/>
            <a:miter/>
            <a:headEnd type="none" w="med" len="med"/>
            <a:tailEnd type="stealth" w="med" len="med"/>
          </a:ln>
        </p:spPr>
      </p:cxnSp>
      <p:sp>
        <p:nvSpPr>
          <p:cNvPr id="913" name="Shape 913"/>
          <p:cNvSpPr txBox="1"/>
          <p:nvPr/>
        </p:nvSpPr>
        <p:spPr>
          <a:xfrm>
            <a:off x="3696576" y="2133025"/>
            <a:ext cx="7445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4" name="Shape 914"/>
          <p:cNvSpPr txBox="1"/>
          <p:nvPr/>
        </p:nvSpPr>
        <p:spPr>
          <a:xfrm>
            <a:off x="2814000" y="1630825"/>
            <a:ext cx="673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pic>
        <p:nvPicPr>
          <p:cNvPr id="916" name="Shape 916" descr="500px-CPT-Databases-OnetoMany.svg.png"/>
          <p:cNvPicPr preferRelativeResize="0"/>
          <p:nvPr/>
        </p:nvPicPr>
        <p:blipFill rotWithShape="1">
          <a:blip r:embed="rId5">
            <a:alphaModFix/>
          </a:blip>
          <a:srcRect/>
          <a:stretch/>
        </p:blipFill>
        <p:spPr>
          <a:xfrm>
            <a:off x="4878741" y="708110"/>
            <a:ext cx="3571874" cy="792956"/>
          </a:xfrm>
          <a:prstGeom prst="rect">
            <a:avLst/>
          </a:prstGeom>
          <a:solidFill>
            <a:schemeClr val="lt1"/>
          </a:solidFill>
          <a:ln>
            <a:noFill/>
          </a:ln>
        </p:spPr>
      </p:pic>
      <p:sp>
        <p:nvSpPr>
          <p:cNvPr id="917" name="Shape 917"/>
          <p:cNvSpPr txBox="1"/>
          <p:nvPr/>
        </p:nvSpPr>
        <p:spPr>
          <a:xfrm>
            <a:off x="7028603" y="1631425"/>
            <a:ext cx="781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8" name="Shape 918"/>
          <p:cNvSpPr txBox="1"/>
          <p:nvPr/>
        </p:nvSpPr>
        <p:spPr>
          <a:xfrm>
            <a:off x="5788825" y="1631425"/>
            <a:ext cx="5979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11"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/wiki/One-to-many_(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Many to Many</a:t>
            </a:r>
          </a:p>
        </p:txBody>
      </p:sp>
      <p:sp>
        <p:nvSpPr>
          <p:cNvPr id="924" name="Shape 924"/>
          <p:cNvSpPr txBox="1">
            <a:spLocks noGrp="1"/>
          </p:cNvSpPr>
          <p:nvPr>
            <p:ph type="body" idx="1"/>
          </p:nvPr>
        </p:nvSpPr>
        <p:spPr>
          <a:xfrm>
            <a:off x="650081" y="1464468"/>
            <a:ext cx="4074319"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Sometimes we need to model a relationship that is many-to-many</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We need to add a "connection" table with two foreign keys</a:t>
            </a:r>
          </a:p>
          <a:p>
            <a:pPr marL="254000" marR="0" lvl="0" indent="-254000" algn="l" rtl="0">
              <a:lnSpc>
                <a:spcPct val="100000"/>
              </a:lnSpc>
              <a:spcBef>
                <a:spcPts val="6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There is usually no separate primary key</a:t>
            </a:r>
          </a:p>
        </p:txBody>
      </p:sp>
      <p:pic>
        <p:nvPicPr>
          <p:cNvPr id="925" name="Shape 925" descr="500px-CPT-Databases-ManytoMany.svg.png"/>
          <p:cNvPicPr preferRelativeResize="0"/>
          <p:nvPr/>
        </p:nvPicPr>
        <p:blipFill rotWithShape="1">
          <a:blip r:embed="rId3">
            <a:alphaModFix/>
          </a:blip>
          <a:srcRect/>
          <a:stretch/>
        </p:blipFill>
        <p:spPr>
          <a:xfrm>
            <a:off x="5246444" y="1590528"/>
            <a:ext cx="3571874" cy="792956"/>
          </a:xfrm>
          <a:prstGeom prst="rect">
            <a:avLst/>
          </a:prstGeom>
          <a:solidFill>
            <a:srgbClr val="FFFFFF"/>
          </a:solidFill>
          <a:ln>
            <a:noFill/>
          </a:ln>
        </p:spPr>
      </p:pic>
      <p:pic>
        <p:nvPicPr>
          <p:cNvPr id="926" name="Shape 926" descr="Databases-ManyToManyWJunction.jpg"/>
          <p:cNvPicPr preferRelativeResize="0"/>
          <p:nvPr/>
        </p:nvPicPr>
        <p:blipFill rotWithShape="1">
          <a:blip r:embed="rId4">
            <a:alphaModFix/>
          </a:blip>
          <a:srcRect/>
          <a:stretch/>
        </p:blipFill>
        <p:spPr>
          <a:xfrm>
            <a:off x="5067845" y="2660966"/>
            <a:ext cx="3922609" cy="1304565"/>
          </a:xfrm>
          <a:prstGeom prst="rect">
            <a:avLst/>
          </a:prstGeom>
          <a:noFill/>
          <a:ln>
            <a:noFill/>
          </a:ln>
        </p:spPr>
      </p:pic>
      <p:sp>
        <p:nvSpPr>
          <p:cNvPr id="927" name="Shape 927"/>
          <p:cNvSpPr txBox="1"/>
          <p:nvPr/>
        </p:nvSpPr>
        <p:spPr>
          <a:xfrm>
            <a:off x="304668" y="4511520"/>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5"/>
              </a:rPr>
              <a:t>https://</a:t>
            </a:r>
            <a:r>
              <a:rPr lang="en" sz="2000" u="sng" strike="noStrike" cap="none" dirty="0">
                <a:solidFill>
                  <a:srgbClr val="FFFF00"/>
                </a:solidFill>
                <a:latin typeface="Arial" charset="0"/>
                <a:ea typeface="Arial" charset="0"/>
                <a:cs typeface="Arial" charset="0"/>
                <a:sym typeface="Cabin"/>
                <a:hlinkClick r:id="rId5"/>
              </a:rPr>
              <a:t>en.wikipedia.org/wiki/Many-to-many_(data_model)</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Shape 932"/>
          <p:cNvSpPr txBox="1"/>
          <p:nvPr/>
        </p:nvSpPr>
        <p:spPr>
          <a:xfrm>
            <a:off x="5976639" y="596415"/>
            <a:ext cx="1527663" cy="1157287"/>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3" name="Shape 933"/>
          <p:cNvSpPr txBox="1"/>
          <p:nvPr/>
        </p:nvSpPr>
        <p:spPr>
          <a:xfrm>
            <a:off x="1385337" y="596414"/>
            <a:ext cx="1321593" cy="1071562"/>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4" name="Shape 934"/>
          <p:cNvSpPr txBox="1"/>
          <p:nvPr/>
        </p:nvSpPr>
        <p:spPr>
          <a:xfrm>
            <a:off x="1598757" y="817870"/>
            <a:ext cx="890289" cy="6357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Course</a:t>
            </a:r>
          </a:p>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a:t>
            </a:r>
          </a:p>
        </p:txBody>
      </p:sp>
      <p:cxnSp>
        <p:nvCxnSpPr>
          <p:cNvPr id="935" name="Shape 935"/>
          <p:cNvCxnSpPr/>
          <p:nvPr/>
        </p:nvCxnSpPr>
        <p:spPr>
          <a:xfrm rot="10800000" flipH="1">
            <a:off x="2788191" y="963817"/>
            <a:ext cx="3148875" cy="6750"/>
          </a:xfrm>
          <a:prstGeom prst="straightConnector1">
            <a:avLst/>
          </a:prstGeom>
          <a:noFill/>
          <a:ln w="88900" cap="rnd" cmpd="sng">
            <a:solidFill>
              <a:srgbClr val="FFFF00"/>
            </a:solidFill>
            <a:prstDash val="solid"/>
            <a:miter/>
            <a:headEnd type="triangle" w="lg" len="lg"/>
            <a:tailEnd type="triangle" w="lg" len="lg"/>
          </a:ln>
        </p:spPr>
      </p:cxnSp>
      <p:sp>
        <p:nvSpPr>
          <p:cNvPr id="936" name="Shape 936"/>
          <p:cNvSpPr txBox="1"/>
          <p:nvPr/>
        </p:nvSpPr>
        <p:spPr>
          <a:xfrm>
            <a:off x="3566379" y="396389"/>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member-of</a:t>
            </a:r>
          </a:p>
        </p:txBody>
      </p:sp>
      <p:sp>
        <p:nvSpPr>
          <p:cNvPr id="937" name="Shape 937"/>
          <p:cNvSpPr txBox="1"/>
          <p:nvPr/>
        </p:nvSpPr>
        <p:spPr>
          <a:xfrm>
            <a:off x="3855495" y="226218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Member</a:t>
            </a:r>
          </a:p>
        </p:txBody>
      </p:sp>
      <p:sp>
        <p:nvSpPr>
          <p:cNvPr id="938" name="Shape 938"/>
          <p:cNvSpPr txBox="1"/>
          <p:nvPr/>
        </p:nvSpPr>
        <p:spPr>
          <a:xfrm>
            <a:off x="3855495" y="2712243"/>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00FF"/>
                </a:solidFill>
                <a:latin typeface="Arial" charset="0"/>
                <a:ea typeface="Arial" charset="0"/>
                <a:cs typeface="Arial" charset="0"/>
                <a:sym typeface="Cabin"/>
              </a:rPr>
              <a:t>user_id</a:t>
            </a:r>
          </a:p>
        </p:txBody>
      </p:sp>
      <p:sp>
        <p:nvSpPr>
          <p:cNvPr id="939" name="Shape 939"/>
          <p:cNvSpPr txBox="1"/>
          <p:nvPr/>
        </p:nvSpPr>
        <p:spPr>
          <a:xfrm>
            <a:off x="3855495" y="3140868"/>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FF00FF"/>
                </a:solidFill>
                <a:latin typeface="Arial" charset="0"/>
                <a:ea typeface="Arial" charset="0"/>
                <a:cs typeface="Arial" charset="0"/>
                <a:sym typeface="Cabin"/>
              </a:rPr>
              <a:t>course_id</a:t>
            </a:r>
          </a:p>
        </p:txBody>
      </p:sp>
      <p:sp>
        <p:nvSpPr>
          <p:cNvPr id="940" name="Shape 940"/>
          <p:cNvSpPr txBox="1"/>
          <p:nvPr/>
        </p:nvSpPr>
        <p:spPr>
          <a:xfrm>
            <a:off x="7236618" y="20264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User</a:t>
            </a:r>
          </a:p>
        </p:txBody>
      </p:sp>
      <p:sp>
        <p:nvSpPr>
          <p:cNvPr id="941" name="Shape 941"/>
          <p:cNvSpPr txBox="1"/>
          <p:nvPr/>
        </p:nvSpPr>
        <p:spPr>
          <a:xfrm>
            <a:off x="7236618" y="24765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42" name="Shape 942"/>
          <p:cNvSpPr txBox="1"/>
          <p:nvPr/>
        </p:nvSpPr>
        <p:spPr>
          <a:xfrm>
            <a:off x="7236618" y="29051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943" name="Shape 943"/>
          <p:cNvSpPr txBox="1"/>
          <p:nvPr/>
        </p:nvSpPr>
        <p:spPr>
          <a:xfrm>
            <a:off x="7236618" y="33480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email</a:t>
            </a:r>
          </a:p>
        </p:txBody>
      </p:sp>
      <p:cxnSp>
        <p:nvCxnSpPr>
          <p:cNvPr id="944" name="Shape 944"/>
          <p:cNvCxnSpPr>
            <a:endCxn id="939" idx="1"/>
          </p:cNvCxnSpPr>
          <p:nvPr/>
        </p:nvCxnSpPr>
        <p:spPr>
          <a:xfrm>
            <a:off x="1995195" y="2875181"/>
            <a:ext cx="1860299" cy="480000"/>
          </a:xfrm>
          <a:prstGeom prst="straightConnector1">
            <a:avLst/>
          </a:prstGeom>
          <a:noFill/>
          <a:ln w="88900" cap="rnd" cmpd="sng">
            <a:solidFill>
              <a:srgbClr val="FF00FF"/>
            </a:solidFill>
            <a:prstDash val="solid"/>
            <a:miter/>
            <a:headEnd type="stealth" w="med" len="med"/>
            <a:tailEnd type="none" w="med" len="med"/>
          </a:ln>
        </p:spPr>
      </p:cxnSp>
      <p:sp>
        <p:nvSpPr>
          <p:cNvPr id="945" name="Shape 945"/>
          <p:cNvSpPr txBox="1"/>
          <p:nvPr/>
        </p:nvSpPr>
        <p:spPr>
          <a:xfrm>
            <a:off x="6384142" y="639272"/>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User</a:t>
            </a:r>
          </a:p>
        </p:txBody>
      </p:sp>
      <p:sp>
        <p:nvSpPr>
          <p:cNvPr id="946" name="Shape 946"/>
          <p:cNvSpPr txBox="1"/>
          <p:nvPr/>
        </p:nvSpPr>
        <p:spPr>
          <a:xfrm>
            <a:off x="6319883" y="1282210"/>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email</a:t>
            </a:r>
          </a:p>
        </p:txBody>
      </p:sp>
      <p:sp>
        <p:nvSpPr>
          <p:cNvPr id="947" name="Shape 947"/>
          <p:cNvSpPr txBox="1"/>
          <p:nvPr/>
        </p:nvSpPr>
        <p:spPr>
          <a:xfrm>
            <a:off x="6431023" y="939310"/>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name</a:t>
            </a:r>
          </a:p>
        </p:txBody>
      </p:sp>
      <p:sp>
        <p:nvSpPr>
          <p:cNvPr id="948" name="Shape 948"/>
          <p:cNvSpPr txBox="1"/>
          <p:nvPr/>
        </p:nvSpPr>
        <p:spPr>
          <a:xfrm>
            <a:off x="5378876" y="3067275"/>
            <a:ext cx="7169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49" name="Shape 949"/>
          <p:cNvSpPr txBox="1"/>
          <p:nvPr/>
        </p:nvSpPr>
        <p:spPr>
          <a:xfrm>
            <a:off x="6553726" y="2990850"/>
            <a:ext cx="561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1" name="Shape 951"/>
          <p:cNvSpPr txBox="1"/>
          <p:nvPr/>
        </p:nvSpPr>
        <p:spPr>
          <a:xfrm>
            <a:off x="5283749" y="113505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2" name="Shape 952"/>
          <p:cNvSpPr txBox="1"/>
          <p:nvPr/>
        </p:nvSpPr>
        <p:spPr>
          <a:xfrm>
            <a:off x="2830674" y="116410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3" name="Shape 953"/>
          <p:cNvSpPr txBox="1"/>
          <p:nvPr/>
        </p:nvSpPr>
        <p:spPr>
          <a:xfrm>
            <a:off x="637961" y="221092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Course</a:t>
            </a:r>
          </a:p>
        </p:txBody>
      </p:sp>
      <p:sp>
        <p:nvSpPr>
          <p:cNvPr id="954" name="Shape 954"/>
          <p:cNvSpPr txBox="1"/>
          <p:nvPr/>
        </p:nvSpPr>
        <p:spPr>
          <a:xfrm>
            <a:off x="637961" y="266097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55" name="Shape 955"/>
          <p:cNvSpPr txBox="1"/>
          <p:nvPr/>
        </p:nvSpPr>
        <p:spPr>
          <a:xfrm>
            <a:off x="637961" y="308960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cxnSp>
        <p:nvCxnSpPr>
          <p:cNvPr id="956" name="Shape 956"/>
          <p:cNvCxnSpPr>
            <a:stCxn id="941" idx="1"/>
            <a:endCxn id="938" idx="3"/>
          </p:cNvCxnSpPr>
          <p:nvPr/>
        </p:nvCxnSpPr>
        <p:spPr>
          <a:xfrm flipH="1">
            <a:off x="5212818" y="2690812"/>
            <a:ext cx="2023800" cy="235800"/>
          </a:xfrm>
          <a:prstGeom prst="straightConnector1">
            <a:avLst/>
          </a:prstGeom>
          <a:noFill/>
          <a:ln w="88900" cap="rnd" cmpd="sng">
            <a:solidFill>
              <a:srgbClr val="FF00FF"/>
            </a:solidFill>
            <a:prstDash val="solid"/>
            <a:miter/>
            <a:headEnd type="stealth" w="med" len="med"/>
            <a:tailEnd type="none" w="med" len="med"/>
          </a:ln>
        </p:spPr>
      </p:cxnSp>
      <p:sp>
        <p:nvSpPr>
          <p:cNvPr id="957" name="Shape 957"/>
          <p:cNvSpPr txBox="1"/>
          <p:nvPr/>
        </p:nvSpPr>
        <p:spPr>
          <a:xfrm>
            <a:off x="2094072" y="31596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8" name="Shape 958"/>
          <p:cNvSpPr txBox="1"/>
          <p:nvPr/>
        </p:nvSpPr>
        <p:spPr>
          <a:xfrm>
            <a:off x="3129576" y="265477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29"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a:t>
            </a:r>
            <a:r>
              <a:rPr lang="en-US" sz="1600" b="0" i="0" u="none" strike="noStrike" cap="none" dirty="0">
                <a:solidFill>
                  <a:srgbClr val="00FF00"/>
                </a:solidFill>
                <a:latin typeface="Arial"/>
                <a:ea typeface="Arial"/>
                <a:cs typeface="Arial"/>
                <a:sym typeface="Arial"/>
              </a:rPr>
              <a:t>Many</a:t>
            </a:r>
            <a:r>
              <a:rPr lang="en" sz="1600" b="0" i="0" u="none" strike="noStrike" cap="none" dirty="0">
                <a:solidFill>
                  <a:srgbClr val="00FF00"/>
                </a:solidFill>
                <a:latin typeface="Arial"/>
                <a:ea typeface="Arial"/>
                <a:cs typeface="Arial"/>
                <a:sym typeface="Arial"/>
              </a:rPr>
              <a:t>-to-many_(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Shape 963"/>
          <p:cNvSpPr txBox="1">
            <a:spLocks noGrp="1"/>
          </p:cNvSpPr>
          <p:nvPr>
            <p:ph type="title"/>
          </p:nvPr>
        </p:nvSpPr>
        <p:spPr>
          <a:xfrm>
            <a:off x="6524569" y="2952589"/>
            <a:ext cx="2105081"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FFD966"/>
                </a:solidFill>
                <a:latin typeface="Arial" charset="0"/>
                <a:ea typeface="Arial" charset="0"/>
                <a:cs typeface="Arial" charset="0"/>
                <a:sym typeface="Cabin"/>
              </a:rPr>
              <a:t>Start with a Fresh Database</a:t>
            </a:r>
          </a:p>
        </p:txBody>
      </p:sp>
      <p:sp>
        <p:nvSpPr>
          <p:cNvPr id="964" name="Shape 964"/>
          <p:cNvSpPr/>
          <p:nvPr/>
        </p:nvSpPr>
        <p:spPr>
          <a:xfrm>
            <a:off x="345851" y="437989"/>
            <a:ext cx="8445724" cy="41723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CREATE TABLE </a:t>
            </a:r>
            <a:r>
              <a:rPr lang="en" sz="1600" i="0" u="none" strike="noStrike" cap="none" dirty="0">
                <a:solidFill>
                  <a:srgbClr val="FFFF00"/>
                </a:solidFill>
                <a:latin typeface="Courier"/>
                <a:ea typeface="Courier New"/>
                <a:cs typeface="Courier"/>
                <a:sym typeface="Courier New"/>
              </a:rPr>
              <a:t>User</a:t>
            </a:r>
            <a:r>
              <a:rPr lang="en" sz="1600" i="0" u="none" strike="noStrike" cap="none" dirty="0">
                <a:solidFill>
                  <a:schemeClr val="lt1"/>
                </a:solidFill>
                <a:latin typeface="Courier"/>
                <a:ea typeface="Courier New"/>
                <a:cs typeface="Courier"/>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    </a:t>
            </a:r>
            <a:r>
              <a:rPr lang="en" sz="1600" i="0" u="none" strike="noStrike" cap="none" dirty="0">
                <a:solidFill>
                  <a:srgbClr val="FF6600"/>
                </a:solidFill>
                <a:latin typeface="Courier"/>
                <a:ea typeface="Courier New"/>
                <a:cs typeface="Courier"/>
                <a:sym typeface="Courier New"/>
              </a:rPr>
              <a:t>id     INTEGER NOT NULL PRIMARY KEY AUTOINCREMENT UNIQUE</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   </a:t>
            </a:r>
            <a:r>
              <a:rPr lang="en" sz="1600" i="0" u="none" strike="noStrike" cap="none" dirty="0">
                <a:solidFill>
                  <a:srgbClr val="00FF00"/>
                </a:solidFill>
                <a:latin typeface="Courier"/>
                <a:ea typeface="Courier New"/>
                <a:cs typeface="Courier"/>
                <a:sym typeface="Courier New"/>
              </a:rPr>
              <a:t> name   TEXT UNIQUE</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    email  TEXT</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0000"/>
              </a:buClr>
              <a:buFont typeface="Arial"/>
              <a:buNone/>
            </a:pPr>
            <a:endParaRPr sz="1600" i="0" u="none" strike="noStrike" cap="none" dirty="0">
              <a:solidFill>
                <a:schemeClr val="lt1"/>
              </a:solidFill>
              <a:latin typeface="Courier"/>
              <a:ea typeface="Courier New"/>
              <a:cs typeface="Courier"/>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CREATE TABLE </a:t>
            </a:r>
            <a:r>
              <a:rPr lang="en" sz="1600" i="0" u="none" strike="noStrike" cap="none" dirty="0">
                <a:solidFill>
                  <a:srgbClr val="FFFF00"/>
                </a:solidFill>
                <a:latin typeface="Courier"/>
                <a:ea typeface="Courier New"/>
                <a:cs typeface="Courier"/>
                <a:sym typeface="Courier New"/>
              </a:rPr>
              <a:t>Course</a:t>
            </a:r>
            <a:r>
              <a:rPr lang="en" sz="1600" i="0" u="none" strike="noStrike" cap="none" dirty="0">
                <a:solidFill>
                  <a:schemeClr val="lt1"/>
                </a:solidFill>
                <a:latin typeface="Courier"/>
                <a:ea typeface="Courier New"/>
                <a:cs typeface="Courier"/>
                <a:sym typeface="Courier New"/>
              </a:rPr>
              <a:t> (</a:t>
            </a:r>
          </a:p>
          <a:p>
            <a:pPr marL="0" marR="0" lvl="0" indent="0" algn="l" rtl="0">
              <a:lnSpc>
                <a:spcPct val="100000"/>
              </a:lnSpc>
              <a:spcBef>
                <a:spcPts val="0"/>
              </a:spcBef>
              <a:spcAft>
                <a:spcPts val="0"/>
              </a:spcAft>
              <a:buClr>
                <a:srgbClr val="FF6600"/>
              </a:buClr>
              <a:buSzPct val="25000"/>
              <a:buFont typeface="Courier New"/>
              <a:buNone/>
            </a:pPr>
            <a:r>
              <a:rPr lang="en" sz="1600" i="0" u="none" strike="noStrike" cap="none" dirty="0">
                <a:solidFill>
                  <a:srgbClr val="FF6600"/>
                </a:solidFill>
                <a:latin typeface="Courier"/>
                <a:ea typeface="Courier New"/>
                <a:cs typeface="Courier"/>
                <a:sym typeface="Courier New"/>
              </a:rPr>
              <a:t>    id     INTEGER NOT NULL PRIMARY KEY AUTOINCREMENT UNIQUE</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FF00"/>
              </a:buClr>
              <a:buSzPct val="25000"/>
              <a:buFont typeface="Courier New"/>
              <a:buNone/>
            </a:pPr>
            <a:r>
              <a:rPr lang="en" sz="1600" i="0" u="none" strike="noStrike" cap="none" dirty="0">
                <a:solidFill>
                  <a:srgbClr val="00FF00"/>
                </a:solidFill>
                <a:latin typeface="Courier"/>
                <a:ea typeface="Courier New"/>
                <a:cs typeface="Courier"/>
                <a:sym typeface="Courier New"/>
              </a:rPr>
              <a:t>    title  TEXT UNIQUE</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0000"/>
              </a:buClr>
              <a:buFont typeface="Arial"/>
              <a:buNone/>
            </a:pPr>
            <a:endParaRPr sz="1600" i="0" u="none" strike="noStrike" cap="none" dirty="0">
              <a:solidFill>
                <a:schemeClr val="lt1"/>
              </a:solidFill>
              <a:latin typeface="Courier"/>
              <a:ea typeface="Courier New"/>
              <a:cs typeface="Courier"/>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CREATE TABLE </a:t>
            </a:r>
            <a:r>
              <a:rPr lang="en" sz="1600" i="0" u="none" strike="noStrike" cap="none" dirty="0">
                <a:solidFill>
                  <a:srgbClr val="FFFF00"/>
                </a:solidFill>
                <a:latin typeface="Courier"/>
                <a:ea typeface="Courier New"/>
                <a:cs typeface="Courier"/>
                <a:sym typeface="Courier New"/>
              </a:rPr>
              <a:t>Member </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FF00FF"/>
              </a:buClr>
              <a:buSzPct val="25000"/>
              <a:buFont typeface="Courier New"/>
              <a:buNone/>
            </a:pPr>
            <a:r>
              <a:rPr lang="en" sz="1600" i="0" u="none" strike="noStrike" cap="none" dirty="0">
                <a:solidFill>
                  <a:srgbClr val="FF00FF"/>
                </a:solidFill>
                <a:latin typeface="Courier"/>
                <a:ea typeface="Courier New"/>
                <a:cs typeface="Courier"/>
                <a:sym typeface="Courier New"/>
              </a:rPr>
              <a:t>    </a:t>
            </a:r>
            <a:r>
              <a:rPr lang="en" sz="1600" i="0" u="none" strike="noStrike" cap="none" dirty="0" err="1">
                <a:solidFill>
                  <a:srgbClr val="FF00FF"/>
                </a:solidFill>
                <a:latin typeface="Courier"/>
                <a:ea typeface="Courier New"/>
                <a:cs typeface="Courier"/>
                <a:sym typeface="Courier New"/>
              </a:rPr>
              <a:t>user_id</a:t>
            </a:r>
            <a:r>
              <a:rPr lang="en" sz="1600" i="0" u="none" strike="noStrike" cap="none" dirty="0">
                <a:solidFill>
                  <a:srgbClr val="FF00FF"/>
                </a:solidFill>
                <a:latin typeface="Courier"/>
                <a:ea typeface="Courier New"/>
                <a:cs typeface="Courier"/>
                <a:sym typeface="Courier New"/>
              </a:rPr>
              <a:t>     INTEGER,</a:t>
            </a:r>
          </a:p>
          <a:p>
            <a:pPr marL="0" marR="0" lvl="0" indent="0" algn="l" rtl="0">
              <a:lnSpc>
                <a:spcPct val="100000"/>
              </a:lnSpc>
              <a:spcBef>
                <a:spcPts val="0"/>
              </a:spcBef>
              <a:spcAft>
                <a:spcPts val="0"/>
              </a:spcAft>
              <a:buClr>
                <a:srgbClr val="FF00FF"/>
              </a:buClr>
              <a:buSzPct val="25000"/>
              <a:buFont typeface="Courier New"/>
              <a:buNone/>
            </a:pPr>
            <a:r>
              <a:rPr lang="en" sz="1600" i="0" u="none" strike="noStrike" cap="none" dirty="0">
                <a:solidFill>
                  <a:srgbClr val="FF00FF"/>
                </a:solidFill>
                <a:latin typeface="Courier"/>
                <a:ea typeface="Courier New"/>
                <a:cs typeface="Courier"/>
                <a:sym typeface="Courier New"/>
              </a:rPr>
              <a:t>    </a:t>
            </a:r>
            <a:r>
              <a:rPr lang="en" sz="1600" i="0" u="none" strike="noStrike" cap="none" dirty="0" err="1">
                <a:solidFill>
                  <a:srgbClr val="FF00FF"/>
                </a:solidFill>
                <a:latin typeface="Courier"/>
                <a:ea typeface="Courier New"/>
                <a:cs typeface="Courier"/>
                <a:sym typeface="Courier New"/>
              </a:rPr>
              <a:t>course_id</a:t>
            </a:r>
            <a:r>
              <a:rPr lang="en" sz="1600" i="0" u="none" strike="noStrike" cap="none" dirty="0">
                <a:solidFill>
                  <a:srgbClr val="FF00FF"/>
                </a:solidFill>
                <a:latin typeface="Courier"/>
                <a:ea typeface="Courier New"/>
                <a:cs typeface="Courier"/>
                <a:sym typeface="Courier New"/>
              </a:rPr>
              <a:t>   INTEGER,</a:t>
            </a:r>
          </a:p>
          <a:p>
            <a:pPr marL="0" marR="0" lvl="0" indent="0" algn="l" rtl="0">
              <a:lnSpc>
                <a:spcPct val="100000"/>
              </a:lnSpc>
              <a:spcBef>
                <a:spcPts val="0"/>
              </a:spcBef>
              <a:spcAft>
                <a:spcPts val="0"/>
              </a:spcAft>
              <a:buClr>
                <a:srgbClr val="FFFFFF"/>
              </a:buClr>
              <a:buSzPct val="25000"/>
              <a:buFont typeface="Courier New"/>
              <a:buNone/>
            </a:pPr>
            <a:r>
              <a:rPr lang="en" sz="1600" i="0" u="none" strike="noStrike" cap="none" dirty="0">
                <a:solidFill>
                  <a:srgbClr val="FFFFFF"/>
                </a:solidFill>
                <a:latin typeface="Courier"/>
                <a:ea typeface="Courier New"/>
                <a:cs typeface="Courier"/>
                <a:sym typeface="Courier New"/>
              </a:rPr>
              <a:t>	role        INTEGER,</a:t>
            </a:r>
          </a:p>
          <a:p>
            <a:pPr marL="0" marR="0" lvl="0" indent="0" algn="l" rtl="0">
              <a:lnSpc>
                <a:spcPct val="100000"/>
              </a:lnSpc>
              <a:spcBef>
                <a:spcPts val="0"/>
              </a:spcBef>
              <a:spcAft>
                <a:spcPts val="0"/>
              </a:spcAft>
              <a:buClr>
                <a:srgbClr val="00FFFF"/>
              </a:buClr>
              <a:buSzPct val="25000"/>
              <a:buFont typeface="Courier New"/>
              <a:buNone/>
            </a:pPr>
            <a:r>
              <a:rPr lang="en" sz="1600" i="0" u="none" strike="noStrike" cap="none" dirty="0">
                <a:solidFill>
                  <a:srgbClr val="00FFFF"/>
                </a:solidFill>
                <a:latin typeface="Courier"/>
                <a:ea typeface="Courier New"/>
                <a:cs typeface="Courier"/>
                <a:sym typeface="Courier New"/>
              </a:rPr>
              <a:t>    PRIMARY KEY (</a:t>
            </a:r>
            <a:r>
              <a:rPr lang="en" sz="1600" i="0" u="none" strike="noStrike" cap="none" dirty="0" err="1">
                <a:solidFill>
                  <a:srgbClr val="00FFFF"/>
                </a:solidFill>
                <a:latin typeface="Courier"/>
                <a:ea typeface="Courier New"/>
                <a:cs typeface="Courier"/>
                <a:sym typeface="Courier New"/>
              </a:rPr>
              <a:t>user_id</a:t>
            </a:r>
            <a:r>
              <a:rPr lang="en" sz="1600" i="0" u="none" strike="noStrike" cap="none" dirty="0">
                <a:solidFill>
                  <a:srgbClr val="00FFFF"/>
                </a:solidFill>
                <a:latin typeface="Courier"/>
                <a:ea typeface="Courier New"/>
                <a:cs typeface="Courier"/>
                <a:sym typeface="Courier New"/>
              </a:rPr>
              <a:t>, </a:t>
            </a:r>
            <a:r>
              <a:rPr lang="en" sz="1600" i="0" u="none" strike="noStrike" cap="none" dirty="0" err="1">
                <a:solidFill>
                  <a:srgbClr val="00FFFF"/>
                </a:solidFill>
                <a:latin typeface="Courier"/>
                <a:ea typeface="Courier New"/>
                <a:cs typeface="Courier"/>
                <a:sym typeface="Courier New"/>
              </a:rPr>
              <a:t>course_id</a:t>
            </a:r>
            <a:r>
              <a:rPr lang="en" sz="1600" i="0" u="none" strike="noStrike" cap="none" dirty="0">
                <a:solidFill>
                  <a:srgbClr val="00FFFF"/>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Shape 969" descr="Untitled.png"/>
          <p:cNvPicPr preferRelativeResize="0"/>
          <p:nvPr/>
        </p:nvPicPr>
        <p:blipFill rotWithShape="1">
          <a:blip r:embed="rId3">
            <a:alphaModFix/>
          </a:blip>
          <a:srcRect/>
          <a:stretch/>
        </p:blipFill>
        <p:spPr>
          <a:xfrm>
            <a:off x="1537729" y="323849"/>
            <a:ext cx="6472796" cy="4466869"/>
          </a:xfrm>
          <a:prstGeom prst="rect">
            <a:avLst/>
          </a:prstGeom>
          <a:noFill/>
          <a:ln>
            <a:noFill/>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Shape 97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u="none" strike="noStrike" cap="none">
                <a:solidFill>
                  <a:srgbClr val="FFD966"/>
                </a:solidFill>
                <a:latin typeface="Arial" charset="0"/>
                <a:ea typeface="Arial" charset="0"/>
                <a:cs typeface="Arial" charset="0"/>
                <a:sym typeface="Cabin"/>
              </a:rPr>
              <a:t>Insert Users and Courses</a:t>
            </a:r>
          </a:p>
        </p:txBody>
      </p:sp>
      <p:sp>
        <p:nvSpPr>
          <p:cNvPr id="975" name="Shape 975"/>
          <p:cNvSpPr/>
          <p:nvPr/>
        </p:nvSpPr>
        <p:spPr>
          <a:xfrm>
            <a:off x="650081" y="1582195"/>
            <a:ext cx="8332200" cy="19908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('Jane', '</a:t>
            </a:r>
            <a:r>
              <a:rPr lang="en" sz="1600" b="1" i="0" u="none" strike="noStrike" cap="none" dirty="0" err="1">
                <a:solidFill>
                  <a:srgbClr val="FFFFFF"/>
                </a:solidFill>
                <a:latin typeface="Courier New"/>
                <a:ea typeface="Courier New"/>
                <a:cs typeface="Courier New"/>
                <a:sym typeface="Courier New"/>
              </a:rPr>
              <a:t>jane@tsugi.org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('Ed', '</a:t>
            </a:r>
            <a:r>
              <a:rPr lang="en" sz="1600" b="1" i="0" u="none" strike="noStrike" cap="none" dirty="0" err="1">
                <a:solidFill>
                  <a:srgbClr val="FFFFFF"/>
                </a:solidFill>
                <a:latin typeface="Courier New"/>
                <a:ea typeface="Courier New"/>
                <a:cs typeface="Courier New"/>
                <a:sym typeface="Courier New"/>
              </a:rPr>
              <a:t>ed@tsugi.org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('Sue', '</a:t>
            </a:r>
            <a:r>
              <a:rPr lang="en" sz="1600" b="1" i="0" u="none" strike="noStrike" cap="none" dirty="0" err="1">
                <a:solidFill>
                  <a:srgbClr val="FFFFFF"/>
                </a:solidFill>
                <a:latin typeface="Courier New"/>
                <a:ea typeface="Courier New"/>
                <a:cs typeface="Courier New"/>
                <a:sym typeface="Courier New"/>
              </a:rPr>
              <a:t>sue@tsugi.org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('Python');</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('SQL');</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('PHP');</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Shape 980" descr="Untitled 2.png"/>
          <p:cNvPicPr preferRelativeResize="0"/>
          <p:nvPr/>
        </p:nvPicPr>
        <p:blipFill rotWithShape="1">
          <a:blip r:embed="rId3">
            <a:alphaModFix/>
          </a:blip>
          <a:srcRect/>
          <a:stretch/>
        </p:blipFill>
        <p:spPr>
          <a:xfrm>
            <a:off x="-285750" y="219198"/>
            <a:ext cx="6183283" cy="4267077"/>
          </a:xfrm>
          <a:prstGeom prst="rect">
            <a:avLst/>
          </a:prstGeom>
          <a:noFill/>
          <a:ln>
            <a:noFill/>
          </a:ln>
        </p:spPr>
      </p:pic>
      <p:pic>
        <p:nvPicPr>
          <p:cNvPr id="981" name="Shape 981" descr="Untitled.png"/>
          <p:cNvPicPr preferRelativeResize="0"/>
          <p:nvPr/>
        </p:nvPicPr>
        <p:blipFill rotWithShape="1">
          <a:blip r:embed="rId4">
            <a:alphaModFix/>
          </a:blip>
          <a:srcRect/>
          <a:stretch/>
        </p:blipFill>
        <p:spPr>
          <a:xfrm>
            <a:off x="3145511" y="619125"/>
            <a:ext cx="6235218" cy="4302918"/>
          </a:xfrm>
          <a:prstGeom prst="rect">
            <a:avLst/>
          </a:prstGeom>
          <a:noFill/>
          <a:ln>
            <a:noFill/>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7" name="Shape 987"/>
          <p:cNvSpPr/>
          <p:nvPr/>
        </p:nvSpPr>
        <p:spPr>
          <a:xfrm>
            <a:off x="850106" y="2174817"/>
            <a:ext cx="7912158" cy="2233303"/>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1,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1,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1, 0);</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2,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2, 1);</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3,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a:t>
            </a:r>
            <a:r>
              <a:rPr lang="en" sz="1600" b="1" i="0" u="none" strike="noStrike" cap="none" dirty="0" smtClean="0">
                <a:solidFill>
                  <a:srgbClr val="FFFFFF"/>
                </a:solidFill>
                <a:latin typeface="Courier New"/>
                <a:ea typeface="Courier New"/>
                <a:cs typeface="Courier New"/>
                <a:sym typeface="Courier New"/>
              </a:rPr>
              <a:t>INTO </a:t>
            </a:r>
            <a:r>
              <a:rPr lang="en" sz="1600" b="1" i="0" u="none" strike="noStrike" cap="none" dirty="0">
                <a:solidFill>
                  <a:srgbClr val="FFFFFF"/>
                </a:solidFill>
                <a:latin typeface="Courier New"/>
                <a:ea typeface="Courier New"/>
                <a:cs typeface="Courier New"/>
                <a:sym typeface="Courier New"/>
              </a:rPr>
              <a:t>Member (user_id, course_id, role) VALUES (3, 3, 0);</a:t>
            </a:r>
          </a:p>
        </p:txBody>
      </p:sp>
      <p:pic>
        <p:nvPicPr>
          <p:cNvPr id="988" name="Shape 988" descr="Untitled.png"/>
          <p:cNvPicPr preferRelativeResize="0"/>
          <p:nvPr/>
        </p:nvPicPr>
        <p:blipFill rotWithShape="1">
          <a:blip r:embed="rId3">
            <a:alphaModFix/>
          </a:blip>
          <a:srcRect/>
          <a:stretch/>
        </p:blipFill>
        <p:spPr>
          <a:xfrm>
            <a:off x="1565675" y="588278"/>
            <a:ext cx="2749090" cy="1293690"/>
          </a:xfrm>
          <a:prstGeom prst="rect">
            <a:avLst/>
          </a:prstGeom>
          <a:noFill/>
          <a:ln>
            <a:noFill/>
          </a:ln>
        </p:spPr>
      </p:pic>
      <p:pic>
        <p:nvPicPr>
          <p:cNvPr id="989" name="Shape 989" descr="Untitled 2.png"/>
          <p:cNvPicPr preferRelativeResize="0"/>
          <p:nvPr/>
        </p:nvPicPr>
        <p:blipFill rotWithShape="1">
          <a:blip r:embed="rId4">
            <a:alphaModFix/>
          </a:blip>
          <a:srcRect/>
          <a:stretch/>
        </p:blipFill>
        <p:spPr>
          <a:xfrm>
            <a:off x="5831814" y="588278"/>
            <a:ext cx="1902485" cy="129369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400" u="none" strike="noStrike" cap="none" smtClean="0">
                <a:solidFill>
                  <a:srgbClr val="FFD966"/>
                </a:solidFill>
                <a:latin typeface="Arial" charset="0"/>
                <a:ea typeface="Arial" charset="0"/>
                <a:cs typeface="Arial" charset="0"/>
                <a:sym typeface="Cabin"/>
              </a:rPr>
              <a:t>SQL</a:t>
            </a:r>
            <a:endParaRPr lang="en" sz="4400" u="none" strike="noStrike" cap="none" dirty="0">
              <a:solidFill>
                <a:srgbClr val="FFD966"/>
              </a:solidFill>
              <a:latin typeface="Arial" charset="0"/>
              <a:ea typeface="Arial" charset="0"/>
              <a:cs typeface="Arial" charset="0"/>
              <a:sym typeface="Cabin"/>
            </a:endParaRPr>
          </a:p>
        </p:txBody>
      </p:sp>
      <p:sp>
        <p:nvSpPr>
          <p:cNvPr id="249" name="Shape 249"/>
          <p:cNvSpPr txBox="1">
            <a:spLocks noGrp="1"/>
          </p:cNvSpPr>
          <p:nvPr>
            <p:ph type="body" idx="1"/>
          </p:nvPr>
        </p:nvSpPr>
        <p:spPr>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100000"/>
              <a:buNone/>
            </a:pPr>
            <a:r>
              <a:rPr lang="en" sz="2000" u="none" strike="noStrike" cap="none" dirty="0" smtClean="0">
                <a:solidFill>
                  <a:srgbClr val="FFFF00"/>
                </a:solidFill>
                <a:latin typeface="Arial" charset="0"/>
                <a:ea typeface="Arial" charset="0"/>
                <a:cs typeface="Arial" charset="0"/>
                <a:sym typeface="Cabin"/>
              </a:rPr>
              <a:t>Structured Query Language</a:t>
            </a:r>
            <a:r>
              <a:rPr lang="en" sz="2000" u="none" strike="noStrike" cap="none" dirty="0" smtClean="0">
                <a:solidFill>
                  <a:schemeClr val="lt1"/>
                </a:solidFill>
                <a:latin typeface="Arial" charset="0"/>
                <a:ea typeface="Arial" charset="0"/>
                <a:cs typeface="Arial" charset="0"/>
                <a:sym typeface="Cabin"/>
              </a:rPr>
              <a:t> is the language we use to issue commands to the database</a:t>
            </a:r>
          </a:p>
          <a:p>
            <a:pPr marL="254000" marR="0" lvl="1" indent="0" algn="l" rtl="0">
              <a:lnSpc>
                <a:spcPct val="100000"/>
              </a:lnSpc>
              <a:spcBef>
                <a:spcPts val="2500"/>
              </a:spcBef>
              <a:spcAft>
                <a:spcPts val="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a:t>
            </a:r>
            <a:r>
              <a:rPr lang="en" sz="2000" u="none" strike="noStrike" cap="none" dirty="0" smtClean="0">
                <a:solidFill>
                  <a:schemeClr val="lt1"/>
                </a:solidFill>
                <a:latin typeface="Arial" charset="0"/>
                <a:ea typeface="Arial" charset="0"/>
                <a:cs typeface="Arial" charset="0"/>
                <a:sym typeface="Cabin"/>
              </a:rPr>
              <a:t>Create </a:t>
            </a:r>
            <a:r>
              <a:rPr lang="en-US" sz="2000" u="none" strike="noStrike" cap="none" dirty="0" smtClean="0">
                <a:solidFill>
                  <a:schemeClr val="lt1"/>
                </a:solidFill>
                <a:latin typeface="Arial" charset="0"/>
                <a:ea typeface="Arial" charset="0"/>
                <a:cs typeface="Arial" charset="0"/>
                <a:sym typeface="Cabin"/>
              </a:rPr>
              <a:t>data (</a:t>
            </a:r>
            <a:r>
              <a:rPr lang="en-US" sz="2000" u="none" strike="noStrike" cap="none" dirty="0" err="1" smtClean="0">
                <a:solidFill>
                  <a:schemeClr val="lt1"/>
                </a:solidFill>
                <a:latin typeface="Arial" charset="0"/>
                <a:ea typeface="Arial" charset="0"/>
                <a:cs typeface="Arial" charset="0"/>
                <a:sym typeface="Cabin"/>
              </a:rPr>
              <a:t>a.k.a</a:t>
            </a:r>
            <a:r>
              <a:rPr lang="en-US" sz="2000" u="none" strike="noStrike" cap="none" dirty="0" smtClean="0">
                <a:solidFill>
                  <a:schemeClr val="lt1"/>
                </a:solidFill>
                <a:latin typeface="Arial" charset="0"/>
                <a:ea typeface="Arial" charset="0"/>
                <a:cs typeface="Arial" charset="0"/>
                <a:sym typeface="Cabin"/>
              </a:rPr>
              <a:t> Insert)</a:t>
            </a:r>
            <a:endParaRPr lang="en" sz="2000" u="none" strike="noStrike" cap="none" dirty="0" smtClean="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a:t>
            </a:r>
            <a:r>
              <a:rPr lang="en" sz="2000" u="none" strike="noStrike" cap="none" dirty="0" smtClean="0">
                <a:solidFill>
                  <a:schemeClr val="lt1"/>
                </a:solidFill>
                <a:latin typeface="Arial" charset="0"/>
                <a:ea typeface="Arial" charset="0"/>
                <a:cs typeface="Arial" charset="0"/>
                <a:sym typeface="Cabin"/>
              </a:rPr>
              <a:t>Retrieve data</a:t>
            </a:r>
          </a:p>
          <a:p>
            <a:pPr marL="254000" marR="0" lvl="1" indent="0" algn="l" rtl="0">
              <a:lnSpc>
                <a:spcPct val="100000"/>
              </a:lnSpc>
              <a:spcBef>
                <a:spcPts val="2500"/>
              </a:spcBef>
              <a:spcAft>
                <a:spcPts val="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Update data</a:t>
            </a:r>
            <a:endParaRPr lang="en" sz="2000" u="none" strike="noStrike" cap="none" dirty="0" smtClean="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60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a:t>
            </a:r>
            <a:r>
              <a:rPr lang="en" sz="2000" u="none" strike="noStrike" cap="none" dirty="0" smtClean="0">
                <a:solidFill>
                  <a:schemeClr val="lt1"/>
                </a:solidFill>
                <a:latin typeface="Arial" charset="0"/>
                <a:ea typeface="Arial" charset="0"/>
                <a:cs typeface="Arial" charset="0"/>
                <a:sym typeface="Cabin"/>
              </a:rPr>
              <a:t>Delete data </a:t>
            </a:r>
            <a:endParaRPr lang="en" sz="2000" u="none" strike="noStrike" cap="none" dirty="0">
              <a:solidFill>
                <a:schemeClr val="lt1"/>
              </a:solidFill>
              <a:latin typeface="Arial" charset="0"/>
              <a:ea typeface="Arial" charset="0"/>
              <a:cs typeface="Arial" charset="0"/>
              <a:sym typeface="Cabin"/>
            </a:endParaRPr>
          </a:p>
        </p:txBody>
      </p:sp>
      <p:sp>
        <p:nvSpPr>
          <p:cNvPr id="250" name="Shape 250"/>
          <p:cNvSpPr txBox="1"/>
          <p:nvPr/>
        </p:nvSpPr>
        <p:spPr>
          <a:xfrm>
            <a:off x="4812496" y="4497074"/>
            <a:ext cx="4206768"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Shape 994" descr="Untitled.png"/>
          <p:cNvPicPr preferRelativeResize="0"/>
          <p:nvPr/>
        </p:nvPicPr>
        <p:blipFill rotWithShape="1">
          <a:blip r:embed="rId3">
            <a:alphaModFix/>
          </a:blip>
          <a:srcRect/>
          <a:stretch/>
        </p:blipFill>
        <p:spPr>
          <a:xfrm>
            <a:off x="1285874" y="276224"/>
            <a:ext cx="6717195" cy="4610101"/>
          </a:xfrm>
          <a:prstGeom prst="rect">
            <a:avLst/>
          </a:prstGeom>
          <a:noFill/>
          <a:ln>
            <a:noFill/>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txBox="1"/>
          <p:nvPr/>
        </p:nvSpPr>
        <p:spPr>
          <a:xfrm>
            <a:off x="340188" y="2690823"/>
            <a:ext cx="6411919" cy="187731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7F00"/>
                </a:solidFill>
                <a:latin typeface="Courier" charset="0"/>
                <a:ea typeface="Courier" charset="0"/>
                <a:cs typeface="Courier" charset="0"/>
                <a:sym typeface="Cabin"/>
              </a:rPr>
              <a:t>SELECT </a:t>
            </a:r>
            <a:r>
              <a:rPr lang="en" sz="1600" u="none" strike="noStrike" cap="none" dirty="0" err="1">
                <a:solidFill>
                  <a:srgbClr val="00FF00"/>
                </a:solidFill>
                <a:latin typeface="Courier" charset="0"/>
                <a:ea typeface="Courier" charset="0"/>
                <a:cs typeface="Courier" charset="0"/>
                <a:sym typeface="Cabin"/>
              </a:rPr>
              <a:t>User.name</a:t>
            </a:r>
            <a:r>
              <a:rPr lang="en" sz="1600" u="none" strike="noStrike" cap="none" dirty="0">
                <a:solidFill>
                  <a:srgbClr val="00FF00"/>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Member.role</a:t>
            </a:r>
            <a:r>
              <a:rPr lang="en" sz="1600" u="none" strike="noStrike" cap="none" dirty="0">
                <a:solidFill>
                  <a:srgbClr val="00FF00"/>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Course.title</a:t>
            </a:r>
            <a:endParaRPr lang="en" sz="1600" u="none" strike="noStrike" cap="none" dirty="0">
              <a:solidFill>
                <a:srgbClr val="00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7F00"/>
                </a:solidFill>
                <a:latin typeface="Courier" charset="0"/>
                <a:ea typeface="Courier" charset="0"/>
                <a:cs typeface="Courier" charset="0"/>
                <a:sym typeface="Cabin"/>
              </a:rPr>
              <a:t>FROM </a:t>
            </a:r>
            <a:r>
              <a:rPr lang="en" sz="1600" u="none" strike="noStrike" cap="none" dirty="0">
                <a:solidFill>
                  <a:srgbClr val="FFFF00"/>
                </a:solidFill>
                <a:latin typeface="Courier" charset="0"/>
                <a:ea typeface="Courier" charset="0"/>
                <a:cs typeface="Courier" charset="0"/>
                <a:sym typeface="Cabin"/>
              </a:rPr>
              <a:t>User </a:t>
            </a:r>
            <a:r>
              <a:rPr lang="en" sz="1600" u="none" strike="noStrike" cap="none" dirty="0">
                <a:solidFill>
                  <a:srgbClr val="FF7F00"/>
                </a:solidFill>
                <a:latin typeface="Courier" charset="0"/>
                <a:ea typeface="Courier" charset="0"/>
                <a:cs typeface="Courier" charset="0"/>
                <a:sym typeface="Cabin"/>
              </a:rPr>
              <a:t>JOIN </a:t>
            </a:r>
            <a:r>
              <a:rPr lang="en" sz="1600" u="none" strike="noStrike" cap="none" dirty="0">
                <a:solidFill>
                  <a:srgbClr val="FFFF00"/>
                </a:solidFill>
                <a:latin typeface="Courier" charset="0"/>
                <a:ea typeface="Courier" charset="0"/>
                <a:cs typeface="Courier" charset="0"/>
                <a:sym typeface="Cabin"/>
              </a:rPr>
              <a:t>Member </a:t>
            </a:r>
            <a:r>
              <a:rPr lang="en" sz="1600" u="none" strike="noStrike" cap="none" dirty="0">
                <a:solidFill>
                  <a:srgbClr val="FF7F00"/>
                </a:solidFill>
                <a:latin typeface="Courier" charset="0"/>
                <a:ea typeface="Courier" charset="0"/>
                <a:cs typeface="Courier" charset="0"/>
                <a:sym typeface="Cabin"/>
              </a:rPr>
              <a:t>JOIN </a:t>
            </a:r>
            <a:r>
              <a:rPr lang="en" sz="1600" u="none" strike="noStrike" cap="none" dirty="0">
                <a:solidFill>
                  <a:srgbClr val="FFFF00"/>
                </a:solidFill>
                <a:latin typeface="Courier" charset="0"/>
                <a:ea typeface="Courier" charset="0"/>
                <a:cs typeface="Courier" charset="0"/>
                <a:sym typeface="Cabin"/>
              </a:rPr>
              <a:t>Course</a:t>
            </a: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7F00"/>
                </a:solidFill>
                <a:latin typeface="Courier" charset="0"/>
                <a:ea typeface="Courier" charset="0"/>
                <a:cs typeface="Courier" charset="0"/>
                <a:sym typeface="Cabin"/>
              </a:rPr>
              <a:t>ON </a:t>
            </a:r>
            <a:r>
              <a:rPr lang="en" sz="1600" u="none" strike="noStrike" cap="none" dirty="0" err="1">
                <a:solidFill>
                  <a:srgbClr val="FF00FF"/>
                </a:solidFill>
                <a:latin typeface="Courier" charset="0"/>
                <a:ea typeface="Courier" charset="0"/>
                <a:cs typeface="Courier" charset="0"/>
                <a:sym typeface="Cabin"/>
              </a:rPr>
              <a:t>Member.user_id</a:t>
            </a:r>
            <a:r>
              <a:rPr lang="en" sz="1600" u="none" strike="noStrike" cap="none" dirty="0">
                <a:solidFill>
                  <a:srgbClr val="FF00FF"/>
                </a:solidFill>
                <a:latin typeface="Courier" charset="0"/>
                <a:ea typeface="Courier" charset="0"/>
                <a:cs typeface="Courier" charset="0"/>
                <a:sym typeface="Cabin"/>
              </a:rPr>
              <a:t> = </a:t>
            </a:r>
            <a:r>
              <a:rPr lang="en" sz="1600" u="none" strike="noStrike" cap="none" dirty="0" err="1">
                <a:solidFill>
                  <a:srgbClr val="FF00FF"/>
                </a:solidFill>
                <a:latin typeface="Courier" charset="0"/>
                <a:ea typeface="Courier" charset="0"/>
                <a:cs typeface="Courier" charset="0"/>
                <a:sym typeface="Cabin"/>
              </a:rPr>
              <a:t>User.id</a:t>
            </a:r>
            <a:r>
              <a:rPr lang="en" sz="1600" u="none" strike="noStrike" cap="none" dirty="0">
                <a:solidFill>
                  <a:srgbClr val="FF00FF"/>
                </a:solidFill>
                <a:latin typeface="Courier" charset="0"/>
                <a:ea typeface="Courier" charset="0"/>
                <a:cs typeface="Courier" charset="0"/>
                <a:sym typeface="Cabin"/>
              </a:rPr>
              <a:t> </a:t>
            </a:r>
            <a:r>
              <a:rPr lang="en" sz="1600" u="none" strike="noStrike" cap="none" dirty="0">
                <a:solidFill>
                  <a:srgbClr val="FF6600"/>
                </a:solidFill>
                <a:latin typeface="Courier" charset="0"/>
                <a:ea typeface="Courier" charset="0"/>
                <a:cs typeface="Courier" charset="0"/>
                <a:sym typeface="Cabin"/>
              </a:rPr>
              <a:t>AND </a:t>
            </a:r>
            <a:endParaRPr lang="en-US" sz="1600" u="none" strike="noStrike" cap="none" dirty="0" smtClean="0">
              <a:solidFill>
                <a:srgbClr val="FF66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err="1" smtClean="0">
                <a:solidFill>
                  <a:srgbClr val="FF00FF"/>
                </a:solidFill>
                <a:latin typeface="Courier" charset="0"/>
                <a:ea typeface="Courier" charset="0"/>
                <a:cs typeface="Courier" charset="0"/>
                <a:sym typeface="Cabin"/>
              </a:rPr>
              <a:t>Member.course_id</a:t>
            </a:r>
            <a:r>
              <a:rPr lang="en" sz="1600" u="none" strike="noStrike" cap="none" dirty="0" smtClean="0">
                <a:solidFill>
                  <a:srgbClr val="FF00FF"/>
                </a:solidFill>
                <a:latin typeface="Courier" charset="0"/>
                <a:ea typeface="Courier" charset="0"/>
                <a:cs typeface="Courier" charset="0"/>
                <a:sym typeface="Cabin"/>
              </a:rPr>
              <a:t> </a:t>
            </a:r>
            <a:r>
              <a:rPr lang="en" sz="1600" u="none" strike="noStrike" cap="none" dirty="0">
                <a:solidFill>
                  <a:srgbClr val="FF00FF"/>
                </a:solidFill>
                <a:latin typeface="Courier" charset="0"/>
                <a:ea typeface="Courier" charset="0"/>
                <a:cs typeface="Courier" charset="0"/>
                <a:sym typeface="Cabin"/>
              </a:rPr>
              <a:t>= </a:t>
            </a:r>
            <a:r>
              <a:rPr lang="en" sz="1600" u="none" strike="noStrike" cap="none" dirty="0" err="1">
                <a:solidFill>
                  <a:srgbClr val="FF00FF"/>
                </a:solidFill>
                <a:latin typeface="Courier" charset="0"/>
                <a:ea typeface="Courier" charset="0"/>
                <a:cs typeface="Courier" charset="0"/>
                <a:sym typeface="Cabin"/>
              </a:rPr>
              <a:t>Course.id</a:t>
            </a:r>
            <a:endParaRPr lang="en" sz="1600" u="none" strike="noStrike" cap="none" dirty="0">
              <a:solidFill>
                <a:srgbClr val="FF00FF"/>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6600"/>
                </a:solidFill>
                <a:latin typeface="Courier" charset="0"/>
                <a:ea typeface="Courier" charset="0"/>
                <a:cs typeface="Courier" charset="0"/>
                <a:sym typeface="Cabin"/>
              </a:rPr>
              <a:t>ORDER BY</a:t>
            </a:r>
            <a:r>
              <a:rPr lang="en" sz="1600" u="none" strike="noStrike" cap="none" dirty="0">
                <a:solidFill>
                  <a:srgbClr val="FF00FF"/>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Course.title</a:t>
            </a:r>
            <a:r>
              <a:rPr lang="en" sz="1600" u="none" strike="noStrike" cap="none" dirty="0">
                <a:solidFill>
                  <a:srgbClr val="00FF00"/>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Member.role</a:t>
            </a:r>
            <a:r>
              <a:rPr lang="en" sz="1600" u="none" strike="noStrike" cap="none" dirty="0">
                <a:solidFill>
                  <a:srgbClr val="00FF00"/>
                </a:solidFill>
                <a:latin typeface="Courier" charset="0"/>
                <a:ea typeface="Courier" charset="0"/>
                <a:cs typeface="Courier" charset="0"/>
                <a:sym typeface="Cabin"/>
              </a:rPr>
              <a:t> DESC, </a:t>
            </a:r>
            <a:r>
              <a:rPr lang="en" sz="1600" u="none" strike="noStrike" cap="none" dirty="0" err="1">
                <a:solidFill>
                  <a:srgbClr val="00FF00"/>
                </a:solidFill>
                <a:latin typeface="Courier" charset="0"/>
                <a:ea typeface="Courier" charset="0"/>
                <a:cs typeface="Courier" charset="0"/>
                <a:sym typeface="Cabin"/>
              </a:rPr>
              <a:t>User.name</a:t>
            </a:r>
            <a:r>
              <a:rPr lang="en" sz="1600" u="none" strike="noStrike" cap="none" dirty="0">
                <a:solidFill>
                  <a:srgbClr val="00FF00"/>
                </a:solidFill>
                <a:latin typeface="Courier" charset="0"/>
                <a:ea typeface="Courier" charset="0"/>
                <a:cs typeface="Courier" charset="0"/>
                <a:sym typeface="Cabin"/>
              </a:rPr>
              <a:t> </a:t>
            </a:r>
          </a:p>
        </p:txBody>
      </p:sp>
      <p:cxnSp>
        <p:nvCxnSpPr>
          <p:cNvPr id="1000" name="Shape 1000"/>
          <p:cNvCxnSpPr>
            <a:stCxn id="1001" idx="3"/>
          </p:cNvCxnSpPr>
          <p:nvPr/>
        </p:nvCxnSpPr>
        <p:spPr>
          <a:xfrm>
            <a:off x="2812106" y="1094007"/>
            <a:ext cx="877651" cy="31408"/>
          </a:xfrm>
          <a:prstGeom prst="straightConnector1">
            <a:avLst/>
          </a:prstGeom>
          <a:noFill/>
          <a:ln w="63500" cap="rnd" cmpd="sng">
            <a:solidFill>
              <a:srgbClr val="FF00FF"/>
            </a:solidFill>
            <a:prstDash val="solid"/>
            <a:miter/>
            <a:headEnd type="stealth" w="med" len="med"/>
            <a:tailEnd type="none" w="med" len="med"/>
          </a:ln>
        </p:spPr>
      </p:cxnSp>
      <p:pic>
        <p:nvPicPr>
          <p:cNvPr id="1001" name="Shape 1001" descr="Untitled.png"/>
          <p:cNvPicPr preferRelativeResize="0"/>
          <p:nvPr/>
        </p:nvPicPr>
        <p:blipFill rotWithShape="1">
          <a:blip r:embed="rId3">
            <a:alphaModFix/>
          </a:blip>
          <a:srcRect/>
          <a:stretch/>
        </p:blipFill>
        <p:spPr>
          <a:xfrm>
            <a:off x="751975" y="609270"/>
            <a:ext cx="2060131" cy="969474"/>
          </a:xfrm>
          <a:prstGeom prst="rect">
            <a:avLst/>
          </a:prstGeom>
          <a:noFill/>
          <a:ln>
            <a:noFill/>
          </a:ln>
        </p:spPr>
      </p:pic>
      <p:pic>
        <p:nvPicPr>
          <p:cNvPr id="1002" name="Shape 1002" descr="Untitled 2.png"/>
          <p:cNvPicPr preferRelativeResize="0"/>
          <p:nvPr/>
        </p:nvPicPr>
        <p:blipFill rotWithShape="1">
          <a:blip r:embed="rId4">
            <a:alphaModFix/>
          </a:blip>
          <a:srcRect/>
          <a:stretch/>
        </p:blipFill>
        <p:spPr>
          <a:xfrm>
            <a:off x="6914033" y="589470"/>
            <a:ext cx="1425696" cy="969474"/>
          </a:xfrm>
          <a:prstGeom prst="rect">
            <a:avLst/>
          </a:prstGeom>
          <a:noFill/>
          <a:ln>
            <a:noFill/>
          </a:ln>
        </p:spPr>
      </p:pic>
      <p:pic>
        <p:nvPicPr>
          <p:cNvPr id="1003" name="Shape 1003" descr="Untitled.png"/>
          <p:cNvPicPr preferRelativeResize="0"/>
          <p:nvPr/>
        </p:nvPicPr>
        <p:blipFill rotWithShape="1">
          <a:blip r:embed="rId5">
            <a:alphaModFix/>
          </a:blip>
          <a:srcRect/>
          <a:stretch/>
        </p:blipFill>
        <p:spPr>
          <a:xfrm>
            <a:off x="3689757" y="622270"/>
            <a:ext cx="2046666" cy="1736973"/>
          </a:xfrm>
          <a:prstGeom prst="rect">
            <a:avLst/>
          </a:prstGeom>
          <a:noFill/>
          <a:ln>
            <a:noFill/>
          </a:ln>
        </p:spPr>
      </p:pic>
      <p:cxnSp>
        <p:nvCxnSpPr>
          <p:cNvPr id="1004" name="Shape 1004"/>
          <p:cNvCxnSpPr/>
          <p:nvPr/>
        </p:nvCxnSpPr>
        <p:spPr>
          <a:xfrm rot="10800000">
            <a:off x="5736423" y="1035350"/>
            <a:ext cx="1177610" cy="0"/>
          </a:xfrm>
          <a:prstGeom prst="straightConnector1">
            <a:avLst/>
          </a:prstGeom>
          <a:noFill/>
          <a:ln w="63500" cap="rnd" cmpd="sng">
            <a:solidFill>
              <a:srgbClr val="FF00FF"/>
            </a:solidFill>
            <a:prstDash val="solid"/>
            <a:miter/>
            <a:headEnd type="stealth" w="med" len="med"/>
            <a:tailEnd type="none" w="med" len="med"/>
          </a:ln>
        </p:spPr>
      </p:cxnSp>
      <p:pic>
        <p:nvPicPr>
          <p:cNvPr id="1005" name="Shape 1005" descr="Untitled.png"/>
          <p:cNvPicPr preferRelativeResize="0"/>
          <p:nvPr/>
        </p:nvPicPr>
        <p:blipFill rotWithShape="1">
          <a:blip r:embed="rId6">
            <a:alphaModFix/>
          </a:blip>
          <a:srcRect/>
          <a:stretch/>
        </p:blipFill>
        <p:spPr>
          <a:xfrm>
            <a:off x="6752108" y="2074920"/>
            <a:ext cx="2062632" cy="2278993"/>
          </a:xfrm>
          <a:prstGeom prst="rect">
            <a:avLst/>
          </a:prstGeom>
          <a:noFill/>
          <a:ln>
            <a:noFill/>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Shape 1010" descr="Untitled.png"/>
          <p:cNvPicPr preferRelativeResize="0"/>
          <p:nvPr/>
        </p:nvPicPr>
        <p:blipFill rotWithShape="1">
          <a:blip r:embed="rId3">
            <a:alphaModFix/>
          </a:blip>
          <a:srcRect/>
          <a:stretch/>
        </p:blipFill>
        <p:spPr>
          <a:xfrm>
            <a:off x="2362200" y="515714"/>
            <a:ext cx="5167312" cy="4087777"/>
          </a:xfrm>
          <a:prstGeom prst="rect">
            <a:avLst/>
          </a:prstGeom>
          <a:noFill/>
          <a:ln>
            <a:noFill/>
          </a:ln>
        </p:spPr>
      </p:pic>
      <p:sp>
        <p:nvSpPr>
          <p:cNvPr id="1011" name="Shape 1011"/>
          <p:cNvSpPr txBox="1"/>
          <p:nvPr/>
        </p:nvSpPr>
        <p:spPr>
          <a:xfrm>
            <a:off x="3657600" y="4090987"/>
            <a:ext cx="1800225" cy="363438"/>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accent2"/>
              </a:buClr>
              <a:buSzPct val="25000"/>
              <a:buFont typeface="Cabin"/>
              <a:buNone/>
            </a:pPr>
            <a:r>
              <a:rPr lang="en" sz="2000" u="none" strike="noStrike" cap="none">
                <a:solidFill>
                  <a:schemeClr val="accent2"/>
                </a:solidFill>
                <a:latin typeface="Arial" charset="0"/>
                <a:ea typeface="Arial" charset="0"/>
                <a:cs typeface="Arial" charset="0"/>
                <a:sym typeface="Cabin"/>
              </a:rPr>
              <a:t>www.tsugi.org</a:t>
            </a:r>
            <a:endParaRPr lang="en" sz="2000" u="none" strike="noStrike" cap="none" dirty="0">
              <a:solidFill>
                <a:schemeClr val="accent2"/>
              </a:solidFill>
              <a:latin typeface="Arial" charset="0"/>
              <a:ea typeface="Arial" charset="0"/>
              <a:cs typeface="Arial" charset="0"/>
              <a:sym typeface="Cabin"/>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Complexity Enables Speed</a:t>
            </a:r>
          </a:p>
        </p:txBody>
      </p:sp>
      <p:sp>
        <p:nvSpPr>
          <p:cNvPr id="1017" name="Shape 1017"/>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Complexity makes speed possible and allows you to get very fast results as the data size grows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a:t>
            </a:r>
            <a:r>
              <a:rPr lang="en" sz="2000" u="none" strike="noStrike" cap="none" dirty="0">
                <a:solidFill>
                  <a:srgbClr val="00FF00"/>
                </a:solidFill>
                <a:latin typeface="Arial" charset="0"/>
                <a:ea typeface="Arial" charset="0"/>
                <a:cs typeface="Arial" charset="0"/>
                <a:sym typeface="Cabin"/>
              </a:rPr>
              <a:t>normalizing the data and linking it with integer keys</a:t>
            </a:r>
            <a:r>
              <a:rPr lang="en" sz="2000" u="none" strike="noStrike" cap="none" dirty="0">
                <a:solidFill>
                  <a:schemeClr val="lt1"/>
                </a:solidFill>
                <a:latin typeface="Arial" charset="0"/>
                <a:ea typeface="Arial" charset="0"/>
                <a:cs typeface="Arial" charset="0"/>
                <a:sym typeface="Cabin"/>
              </a:rPr>
              <a:t>, the overall </a:t>
            </a:r>
            <a:r>
              <a:rPr lang="en" sz="2000" u="none" strike="noStrike" cap="none" dirty="0">
                <a:solidFill>
                  <a:srgbClr val="00FF00"/>
                </a:solidFill>
                <a:latin typeface="Arial" charset="0"/>
                <a:ea typeface="Arial" charset="0"/>
                <a:cs typeface="Arial" charset="0"/>
                <a:sym typeface="Cabin"/>
              </a:rPr>
              <a:t>amount of data</a:t>
            </a:r>
            <a:r>
              <a:rPr lang="en" sz="2000" u="none" strike="noStrike" cap="none" dirty="0">
                <a:solidFill>
                  <a:schemeClr val="lt1"/>
                </a:solidFill>
                <a:latin typeface="Arial" charset="0"/>
                <a:ea typeface="Arial" charset="0"/>
                <a:cs typeface="Arial" charset="0"/>
                <a:sym typeface="Cabin"/>
              </a:rPr>
              <a:t> which the relational database must </a:t>
            </a:r>
            <a:r>
              <a:rPr lang="en" sz="2000" u="none" strike="noStrike" cap="none" dirty="0">
                <a:solidFill>
                  <a:srgbClr val="00FF00"/>
                </a:solidFill>
                <a:latin typeface="Arial" charset="0"/>
                <a:ea typeface="Arial" charset="0"/>
                <a:cs typeface="Arial" charset="0"/>
                <a:sym typeface="Cabin"/>
              </a:rPr>
              <a:t>scan</a:t>
            </a:r>
            <a:r>
              <a:rPr lang="en" sz="2000" u="none" strike="noStrike" cap="none" dirty="0">
                <a:solidFill>
                  <a:schemeClr val="lt1"/>
                </a:solidFill>
                <a:latin typeface="Arial" charset="0"/>
                <a:ea typeface="Arial" charset="0"/>
                <a:cs typeface="Arial" charset="0"/>
                <a:sym typeface="Cabin"/>
              </a:rPr>
              <a:t> is far lower than if the data were simply flattened out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It might seem like a </a:t>
            </a:r>
            <a:r>
              <a:rPr lang="en" sz="2000" u="none" strike="noStrike" cap="none" dirty="0">
                <a:solidFill>
                  <a:srgbClr val="FF00FF"/>
                </a:solidFill>
                <a:latin typeface="Arial" charset="0"/>
                <a:ea typeface="Arial" charset="0"/>
                <a:cs typeface="Arial" charset="0"/>
                <a:sym typeface="Cabin"/>
              </a:rPr>
              <a:t>tradeoff</a:t>
            </a:r>
            <a:r>
              <a:rPr lang="en" sz="2000" u="none" strike="noStrike" cap="none" dirty="0">
                <a:solidFill>
                  <a:schemeClr val="lt1"/>
                </a:solidFill>
                <a:latin typeface="Arial" charset="0"/>
                <a:ea typeface="Arial" charset="0"/>
                <a:cs typeface="Arial" charset="0"/>
                <a:sym typeface="Cabin"/>
              </a:rPr>
              <a:t> - spend some time designing your database so it continues to be fast when your application is a success</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Additional SQL Topics</a:t>
            </a:r>
          </a:p>
        </p:txBody>
      </p:sp>
      <p:sp>
        <p:nvSpPr>
          <p:cNvPr id="1023" name="Shape 1023"/>
          <p:cNvSpPr txBox="1">
            <a:spLocks noGrp="1"/>
          </p:cNvSpPr>
          <p:nvPr>
            <p:ph type="body" idx="1"/>
          </p:nvPr>
        </p:nvSpPr>
        <p:spPr>
          <a:xfrm>
            <a:off x="650081" y="1464469"/>
            <a:ext cx="7836750" cy="2753514"/>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Indexes</a:t>
            </a:r>
            <a:r>
              <a:rPr lang="en" sz="2000" u="none" strike="noStrike" cap="none" dirty="0">
                <a:solidFill>
                  <a:schemeClr val="lt1"/>
                </a:solidFill>
                <a:latin typeface="Arial" charset="0"/>
                <a:ea typeface="Arial" charset="0"/>
                <a:cs typeface="Arial" charset="0"/>
                <a:sym typeface="Cabin"/>
              </a:rPr>
              <a:t> improve access performance for things like string fields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Constraints</a:t>
            </a:r>
            <a:r>
              <a:rPr lang="en" sz="2000" u="none" strike="noStrike" cap="none" dirty="0">
                <a:solidFill>
                  <a:schemeClr val="lt1"/>
                </a:solidFill>
                <a:latin typeface="Arial" charset="0"/>
                <a:ea typeface="Arial" charset="0"/>
                <a:cs typeface="Arial" charset="0"/>
                <a:sym typeface="Cabin"/>
              </a:rPr>
              <a:t> on data - (cannot be NULL, etc..)</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Transactions</a:t>
            </a:r>
            <a:r>
              <a:rPr lang="en" sz="2000" u="none" strike="noStrike" cap="none" dirty="0">
                <a:solidFill>
                  <a:schemeClr val="lt1"/>
                </a:solidFill>
                <a:latin typeface="Arial" charset="0"/>
                <a:ea typeface="Arial" charset="0"/>
                <a:cs typeface="Arial" charset="0"/>
                <a:sym typeface="Cabin"/>
              </a:rPr>
              <a:t> - allow SQL operations to be grouped and done as a unit</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Shape 10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Summary</a:t>
            </a:r>
          </a:p>
        </p:txBody>
      </p:sp>
      <p:sp>
        <p:nvSpPr>
          <p:cNvPr id="1029" name="Shape 10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Relational databases allow us to </a:t>
            </a:r>
            <a:r>
              <a:rPr lang="en" sz="2000" u="none" strike="noStrike" cap="none">
                <a:solidFill>
                  <a:srgbClr val="00FF00"/>
                </a:solidFill>
                <a:latin typeface="Arial" charset="0"/>
                <a:ea typeface="Arial" charset="0"/>
                <a:cs typeface="Arial" charset="0"/>
                <a:sym typeface="Cabin"/>
              </a:rPr>
              <a:t>scale</a:t>
            </a:r>
            <a:r>
              <a:rPr lang="en" sz="2000" u="none" strike="noStrike" cap="none">
                <a:solidFill>
                  <a:schemeClr val="lt1"/>
                </a:solidFill>
                <a:latin typeface="Arial" charset="0"/>
                <a:ea typeface="Arial" charset="0"/>
                <a:cs typeface="Arial" charset="0"/>
                <a:sym typeface="Cabin"/>
              </a:rPr>
              <a:t> to very large amounts of data</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key is to have </a:t>
            </a:r>
            <a:r>
              <a:rPr lang="en" sz="2000" u="none" strike="noStrike" cap="none">
                <a:solidFill>
                  <a:srgbClr val="FF00FF"/>
                </a:solidFill>
                <a:latin typeface="Arial" charset="0"/>
                <a:ea typeface="Arial" charset="0"/>
                <a:cs typeface="Arial" charset="0"/>
                <a:sym typeface="Cabin"/>
              </a:rPr>
              <a:t>one copy of any data </a:t>
            </a:r>
            <a:r>
              <a:rPr lang="en" sz="2000" u="none" strike="noStrike" cap="none">
                <a:solidFill>
                  <a:schemeClr val="lt1"/>
                </a:solidFill>
                <a:latin typeface="Arial" charset="0"/>
                <a:ea typeface="Arial" charset="0"/>
                <a:cs typeface="Arial" charset="0"/>
                <a:sym typeface="Cabin"/>
              </a:rPr>
              <a:t>element and use relations and joins to link the data to multiple places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This greatly </a:t>
            </a:r>
            <a:r>
              <a:rPr lang="en" sz="2000" u="none" strike="noStrike" cap="none">
                <a:solidFill>
                  <a:srgbClr val="FF7F00"/>
                </a:solidFill>
                <a:latin typeface="Arial" charset="0"/>
                <a:ea typeface="Arial" charset="0"/>
                <a:cs typeface="Arial" charset="0"/>
                <a:sym typeface="Cabin"/>
              </a:rPr>
              <a:t>reduces the amount of data which much be scanned</a:t>
            </a:r>
            <a:r>
              <a:rPr lang="en" sz="2000" u="none" strike="noStrike" cap="none">
                <a:solidFill>
                  <a:schemeClr val="lt1"/>
                </a:solidFill>
                <a:latin typeface="Arial" charset="0"/>
                <a:ea typeface="Arial" charset="0"/>
                <a:cs typeface="Arial" charset="0"/>
                <a:sym typeface="Cabin"/>
              </a:rPr>
              <a:t> when doing complex operations across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Database and SQL design is a bit of an </a:t>
            </a:r>
            <a:r>
              <a:rPr lang="en" sz="2000" u="none" strike="noStrike" cap="none">
                <a:solidFill>
                  <a:srgbClr val="FFFF00"/>
                </a:solidFill>
                <a:latin typeface="Arial" charset="0"/>
                <a:ea typeface="Arial" charset="0"/>
                <a:cs typeface="Arial" charset="0"/>
                <a:sym typeface="Cabin"/>
              </a:rPr>
              <a:t>art form</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txBox="1">
            <a:spLocks noGrp="1"/>
          </p:cNvSpPr>
          <p:nvPr>
            <p:ph type="title" idx="4294967295"/>
          </p:nvPr>
        </p:nvSpPr>
        <p:spPr>
          <a:xfrm>
            <a:off x="822766" y="633178"/>
            <a:ext cx="6994683" cy="476211"/>
          </a:xfrm>
          <a:prstGeom prst="rect">
            <a:avLst/>
          </a:prstGeom>
          <a:noFill/>
          <a:ln>
            <a:noFill/>
          </a:ln>
        </p:spPr>
        <p:txBody>
          <a:bodyPr lIns="51425" tIns="51425" rIns="51425" bIns="51425" anchor="ctr" anchorCtr="0">
            <a:noAutofit/>
          </a:bodyPr>
          <a:lstStyle/>
          <a:p>
            <a:pPr marL="0" marR="0" lvl="0" indent="0" algn="ctr" rtl="0">
              <a:lnSpc>
                <a:spcPct val="100000"/>
              </a:lnSpc>
              <a:spcBef>
                <a:spcPts val="0"/>
              </a:spcBef>
              <a:spcAft>
                <a:spcPts val="0"/>
              </a:spcAft>
              <a:buClr>
                <a:srgbClr val="00FF00"/>
              </a:buClr>
              <a:buSzPct val="25000"/>
              <a:buFont typeface="Arial"/>
              <a:buNone/>
            </a:pPr>
            <a:r>
              <a:rPr lang="en" sz="2000" b="0" i="0" u="none" strike="noStrike" cap="none">
                <a:solidFill>
                  <a:srgbClr val="FFFF00"/>
                </a:solidFill>
                <a:latin typeface="Arial"/>
                <a:ea typeface="Arial"/>
                <a:cs typeface="Arial"/>
                <a:sym typeface="Arial"/>
              </a:rPr>
              <a:t>Acknowledgements / Contributions</a:t>
            </a:r>
          </a:p>
        </p:txBody>
      </p:sp>
      <p:sp>
        <p:nvSpPr>
          <p:cNvPr id="1035" name="Shape 1035"/>
          <p:cNvSpPr txBox="1"/>
          <p:nvPr/>
        </p:nvSpPr>
        <p:spPr>
          <a:xfrm>
            <a:off x="678431" y="1234420"/>
            <a:ext cx="3823705" cy="3251855"/>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err="1" smtClean="0">
                <a:solidFill>
                  <a:srgbClr val="FFFFFF"/>
                </a:solidFill>
                <a:latin typeface="Arial"/>
                <a:ea typeface="Arial"/>
                <a:cs typeface="Arial"/>
                <a:sym typeface="Arial"/>
              </a:rPr>
              <a:t>Thes</a:t>
            </a:r>
            <a:r>
              <a:rPr lang="en-US" sz="1000" b="0" i="0" u="none" strike="noStrike" cap="none" smtClean="0">
                <a:solidFill>
                  <a:srgbClr val="FFFFFF"/>
                </a:solidFill>
                <a:latin typeface="Arial"/>
                <a:ea typeface="Arial"/>
                <a:cs typeface="Arial"/>
                <a:sym typeface="Arial"/>
              </a:rPr>
              <a:t>e</a:t>
            </a:r>
            <a:r>
              <a:rPr lang="en" sz="1000" b="0" i="0" u="none" strike="noStrike" cap="none" smtClean="0">
                <a:solidFill>
                  <a:srgbClr val="FFFFFF"/>
                </a:solidFill>
                <a:latin typeface="Arial"/>
                <a:ea typeface="Arial"/>
                <a:cs typeface="Arial"/>
                <a:sym typeface="Arial"/>
              </a:rPr>
              <a:t> slide</a:t>
            </a:r>
            <a:r>
              <a:rPr lang="en-US" sz="1000" b="0" i="0" u="none" strike="noStrike" cap="none" dirty="0" smtClean="0">
                <a:solidFill>
                  <a:srgbClr val="FFFFFF"/>
                </a:solidFill>
                <a:latin typeface="Arial"/>
                <a:ea typeface="Arial"/>
                <a:cs typeface="Arial"/>
                <a:sym typeface="Arial"/>
              </a:rPr>
              <a:t>s</a:t>
            </a:r>
            <a:r>
              <a:rPr lang="en" sz="1000" b="0" i="0" u="none" strike="noStrike" cap="none" dirty="0" smtClean="0">
                <a:solidFill>
                  <a:srgbClr val="FFFFFF"/>
                </a:solidFill>
                <a:latin typeface="Arial"/>
                <a:ea typeface="Arial"/>
                <a:cs typeface="Arial"/>
                <a:sym typeface="Arial"/>
              </a:rPr>
              <a:t> </a:t>
            </a:r>
            <a:r>
              <a:rPr lang="en" sz="1000" b="0" i="0" u="none" strike="noStrike" cap="none" dirty="0">
                <a:solidFill>
                  <a:srgbClr val="FFFFFF"/>
                </a:solidFill>
                <a:latin typeface="Arial"/>
                <a:ea typeface="Arial"/>
                <a:cs typeface="Arial"/>
                <a:sym typeface="Arial"/>
              </a:rPr>
              <a:t>are Copyright 2010-  Charles R. Severance (</a:t>
            </a:r>
            <a:r>
              <a:rPr lang="en" sz="1000" b="0" i="0" u="sng" strike="noStrike" cap="none" dirty="0">
                <a:solidFill>
                  <a:srgbClr val="FFFF00"/>
                </a:solidFill>
                <a:latin typeface="Arial"/>
                <a:ea typeface="Arial"/>
                <a:cs typeface="Arial"/>
                <a:sym typeface="Arial"/>
                <a:hlinkClick r:id="rId3"/>
              </a:rPr>
              <a:t>www.dr-chuck.com</a:t>
            </a:r>
            <a:r>
              <a:rPr lang="en" sz="1000" b="0" i="0" u="none" strike="noStrike" cap="none" dirty="0">
                <a:solidFill>
                  <a:srgbClr val="FFFFFF"/>
                </a:solidFill>
                <a:latin typeface="Arial"/>
                <a:ea typeface="Arial"/>
                <a:cs typeface="Arial"/>
                <a:sym typeface="Arial"/>
              </a:rPr>
              <a:t>) of the University of Michigan School of Information and </a:t>
            </a:r>
            <a:r>
              <a:rPr lang="en" sz="1000" b="0" i="0" u="sng" strike="noStrike" cap="none" dirty="0">
                <a:solidFill>
                  <a:srgbClr val="FFFF00"/>
                </a:solidFill>
                <a:latin typeface="Arial"/>
                <a:ea typeface="Arial"/>
                <a:cs typeface="Arial"/>
                <a:sym typeface="Arial"/>
                <a:hlinkClick r:id="rId4"/>
              </a:rPr>
              <a:t>open.umich.edu</a:t>
            </a:r>
            <a:r>
              <a:rPr lang="en" sz="1000" b="0" i="0" u="none" strike="noStrike" cap="none" dirty="0">
                <a:solidFill>
                  <a:srgbClr val="FFFFFF"/>
                </a:solidFill>
                <a:latin typeface="Arial"/>
                <a:ea typeface="Arial"/>
                <a:cs typeface="Arial"/>
                <a:sym typeface="Arial"/>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Initial Development: Charles Severance, University of Michigan School of Information</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 Insert new Contributors here</a:t>
            </a:r>
          </a:p>
        </p:txBody>
      </p:sp>
      <p:pic>
        <p:nvPicPr>
          <p:cNvPr id="1036" name="Shape 1036"/>
          <p:cNvPicPr preferRelativeResize="0"/>
          <p:nvPr/>
        </p:nvPicPr>
        <p:blipFill rotWithShape="1">
          <a:blip r:embed="rId5">
            <a:alphaModFix/>
          </a:blip>
          <a:srcRect/>
          <a:stretch/>
        </p:blipFill>
        <p:spPr>
          <a:xfrm>
            <a:off x="246318" y="532940"/>
            <a:ext cx="576449" cy="576449"/>
          </a:xfrm>
          <a:prstGeom prst="rect">
            <a:avLst/>
          </a:prstGeom>
          <a:noFill/>
          <a:ln>
            <a:noFill/>
          </a:ln>
        </p:spPr>
      </p:pic>
      <p:pic>
        <p:nvPicPr>
          <p:cNvPr id="1037" name="Shape 1037"/>
          <p:cNvPicPr preferRelativeResize="0"/>
          <p:nvPr/>
        </p:nvPicPr>
        <p:blipFill rotWithShape="1">
          <a:blip r:embed="rId6">
            <a:alphaModFix/>
          </a:blip>
          <a:srcRect/>
          <a:stretch/>
        </p:blipFill>
        <p:spPr>
          <a:xfrm>
            <a:off x="7817449" y="633178"/>
            <a:ext cx="1107336" cy="375974"/>
          </a:xfrm>
          <a:prstGeom prst="rect">
            <a:avLst/>
          </a:prstGeom>
          <a:noFill/>
          <a:ln>
            <a:noFill/>
          </a:ln>
        </p:spPr>
      </p:pic>
      <p:sp>
        <p:nvSpPr>
          <p:cNvPr id="1038" name="Shape 1038"/>
          <p:cNvSpPr txBox="1"/>
          <p:nvPr/>
        </p:nvSpPr>
        <p:spPr>
          <a:xfrm>
            <a:off x="4896225" y="1307812"/>
            <a:ext cx="3823705" cy="3111788"/>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513</TotalTime>
  <Words>2767</Words>
  <Application>Microsoft Office PowerPoint</Application>
  <PresentationFormat>Presentación en pantalla (16:9)</PresentationFormat>
  <Paragraphs>501</Paragraphs>
  <Slides>96</Slides>
  <Notes>92</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96</vt:i4>
      </vt:variant>
    </vt:vector>
  </HeadingPairs>
  <TitlesOfParts>
    <vt:vector size="106" baseType="lpstr">
      <vt:lpstr>ＭＳ Ｐゴシック</vt:lpstr>
      <vt:lpstr>Arial</vt:lpstr>
      <vt:lpstr>Arial Regular</vt:lpstr>
      <vt:lpstr>Cabin</vt:lpstr>
      <vt:lpstr>Calibri</vt:lpstr>
      <vt:lpstr>Courier</vt:lpstr>
      <vt:lpstr>Courier New</vt:lpstr>
      <vt:lpstr>Gill Sans</vt:lpstr>
      <vt:lpstr>ヒラギノ角ゴ ProN W3</vt:lpstr>
      <vt:lpstr>Title &amp; Subtitle</vt:lpstr>
      <vt:lpstr>Relational Databases and SQLite</vt:lpstr>
      <vt:lpstr>SQLite Browser</vt:lpstr>
      <vt:lpstr>Presentación de PowerPoint</vt:lpstr>
      <vt:lpstr>Random Access</vt:lpstr>
      <vt:lpstr>Relational Databases</vt:lpstr>
      <vt:lpstr>Terminology</vt:lpstr>
      <vt:lpstr>Presentación de PowerPoint</vt:lpstr>
      <vt:lpstr>Presentación de PowerPoint</vt:lpstr>
      <vt:lpstr>SQL</vt:lpstr>
      <vt:lpstr>Presentación de PowerPoint</vt:lpstr>
      <vt:lpstr>Web Applications w/ Databases</vt:lpstr>
      <vt:lpstr>Presentación de PowerPoint</vt:lpstr>
      <vt:lpstr>Database Administrator</vt:lpstr>
      <vt:lpstr>Database Model</vt:lpstr>
      <vt:lpstr>Common Database Systems</vt:lpstr>
      <vt:lpstr>SQLite is in Lots of Software...</vt:lpstr>
      <vt:lpstr>SQLite Browser</vt:lpstr>
      <vt:lpstr>Presentación de PowerPoint</vt:lpstr>
      <vt:lpstr>Lets Make a Database</vt:lpstr>
      <vt:lpstr>Start Simple - A Single Table</vt:lpstr>
      <vt:lpstr>Presentación de PowerPoint</vt:lpstr>
      <vt:lpstr>Presentación de PowerPoint</vt:lpstr>
      <vt:lpstr>SQL</vt:lpstr>
      <vt:lpstr>SQL: Insert</vt:lpstr>
      <vt:lpstr>Presentación de PowerPoint</vt:lpstr>
      <vt:lpstr>Presentación de PowerPoint</vt:lpstr>
      <vt:lpstr>SQL: Delete</vt:lpstr>
      <vt:lpstr>Presentación de PowerPoint</vt:lpstr>
      <vt:lpstr>Presentación de PowerPoint</vt:lpstr>
      <vt:lpstr>SQL: Update</vt:lpstr>
      <vt:lpstr>Presentación de PowerPoint</vt:lpstr>
      <vt:lpstr>Presentación de PowerPoint</vt:lpstr>
      <vt:lpstr>Retrieving Records: Select</vt:lpstr>
      <vt:lpstr>Presentación de PowerPoint</vt:lpstr>
      <vt:lpstr>Presentación de PowerPoint</vt:lpstr>
      <vt:lpstr>Sorting with ORDER BY</vt:lpstr>
      <vt:lpstr>Presentación de PowerPoint</vt:lpstr>
      <vt:lpstr>SQL Summary</vt:lpstr>
      <vt:lpstr>This is not too exciting (so far)</vt:lpstr>
      <vt:lpstr>Complex Data Models and  Relationships</vt:lpstr>
      <vt:lpstr>Database Design</vt:lpstr>
      <vt:lpstr>Presentación de PowerPoint</vt:lpstr>
      <vt:lpstr>Presentación de PowerPoint</vt:lpstr>
      <vt:lpstr>Building a Data Model</vt:lpstr>
      <vt:lpstr>Presentación de PowerPoint</vt:lpstr>
      <vt:lpstr>For each “piece of info”...</vt:lpstr>
      <vt:lpstr>Presentación de PowerPoint</vt:lpstr>
      <vt:lpstr>Presentación de PowerPoint</vt:lpstr>
      <vt:lpstr>Presentación de PowerPoint</vt:lpstr>
      <vt:lpstr>Representing Relationships in a Database</vt:lpstr>
      <vt:lpstr>Database Normalization (3NF)</vt:lpstr>
      <vt:lpstr>Presentación de PowerPoint</vt:lpstr>
      <vt:lpstr>Integer Reference Pattern</vt:lpstr>
      <vt:lpstr>Three Kinds of Keys</vt:lpstr>
      <vt:lpstr>Key Rules</vt:lpstr>
      <vt:lpstr>Foreign Keys</vt:lpstr>
      <vt:lpstr>Relationship Building (in tables)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Using Join Across Tables</vt:lpstr>
      <vt:lpstr>Relational Power</vt:lpstr>
      <vt:lpstr>The JOIN Operation</vt:lpstr>
      <vt:lpstr>Presentación de PowerPoint</vt:lpstr>
      <vt:lpstr>Presentación de PowerPoint</vt:lpstr>
      <vt:lpstr>Presentación de PowerPoint</vt:lpstr>
      <vt:lpstr>Presentación de PowerPoint</vt:lpstr>
      <vt:lpstr>Presentación de PowerPoint</vt:lpstr>
      <vt:lpstr>Presentación de PowerPoint</vt:lpstr>
      <vt:lpstr>Many-To-Many Relationships</vt:lpstr>
      <vt:lpstr>Presentación de PowerPoint</vt:lpstr>
      <vt:lpstr>Presentación de PowerPoint</vt:lpstr>
      <vt:lpstr>Many to Many</vt:lpstr>
      <vt:lpstr>Presentación de PowerPoint</vt:lpstr>
      <vt:lpstr>Start with a Fresh Database</vt:lpstr>
      <vt:lpstr>Presentación de PowerPoint</vt:lpstr>
      <vt:lpstr>Insert Users and Courses</vt:lpstr>
      <vt:lpstr>Presentación de PowerPoint</vt:lpstr>
      <vt:lpstr>Presentación de PowerPoint</vt:lpstr>
      <vt:lpstr>Presentación de PowerPoint</vt:lpstr>
      <vt:lpstr>Presentación de PowerPoint</vt:lpstr>
      <vt:lpstr>Presentación de PowerPoint</vt:lpstr>
      <vt:lpstr>Complexity Enables Speed</vt:lpstr>
      <vt:lpstr>Additional SQL Topics</vt:lpstr>
      <vt:lpstr>Summary</vt:lpstr>
      <vt:lpstr>Acknowledgements / Contributions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Databases and SQLite</dc:title>
  <cp:lastModifiedBy>FEFe</cp:lastModifiedBy>
  <cp:revision>73</cp:revision>
  <dcterms:modified xsi:type="dcterms:W3CDTF">2020-06-10T15:26:41Z</dcterms:modified>
</cp:coreProperties>
</file>